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0" r:id="rId2"/>
    <p:sldMasterId id="2147483683" r:id="rId3"/>
  </p:sldMasterIdLst>
  <p:notesMasterIdLst>
    <p:notesMasterId r:id="rId42"/>
  </p:notesMasterIdLst>
  <p:sldIdLst>
    <p:sldId id="3903" r:id="rId4"/>
    <p:sldId id="1638" r:id="rId5"/>
    <p:sldId id="3904" r:id="rId6"/>
    <p:sldId id="3906" r:id="rId7"/>
    <p:sldId id="3905" r:id="rId8"/>
    <p:sldId id="3921" r:id="rId9"/>
    <p:sldId id="3922" r:id="rId10"/>
    <p:sldId id="3907" r:id="rId11"/>
    <p:sldId id="3908" r:id="rId12"/>
    <p:sldId id="3909" r:id="rId13"/>
    <p:sldId id="3910" r:id="rId14"/>
    <p:sldId id="3911" r:id="rId15"/>
    <p:sldId id="3912" r:id="rId16"/>
    <p:sldId id="3913" r:id="rId17"/>
    <p:sldId id="3914" r:id="rId18"/>
    <p:sldId id="3915" r:id="rId19"/>
    <p:sldId id="3916" r:id="rId20"/>
    <p:sldId id="3917" r:id="rId21"/>
    <p:sldId id="3918" r:id="rId22"/>
    <p:sldId id="3919" r:id="rId23"/>
    <p:sldId id="3920" r:id="rId24"/>
    <p:sldId id="3923" r:id="rId25"/>
    <p:sldId id="2141" r:id="rId26"/>
    <p:sldId id="3902" r:id="rId27"/>
    <p:sldId id="1639" r:id="rId28"/>
    <p:sldId id="2249" r:id="rId29"/>
    <p:sldId id="2251" r:id="rId30"/>
    <p:sldId id="2480" r:id="rId31"/>
    <p:sldId id="2482" r:id="rId32"/>
    <p:sldId id="2486" r:id="rId33"/>
    <p:sldId id="2499" r:id="rId34"/>
    <p:sldId id="257" r:id="rId35"/>
    <p:sldId id="2488" r:id="rId36"/>
    <p:sldId id="2250" r:id="rId37"/>
    <p:sldId id="2498" r:id="rId38"/>
    <p:sldId id="1641" r:id="rId39"/>
    <p:sldId id="2474" r:id="rId40"/>
    <p:sldId id="2468" r:id="rId41"/>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49">
          <p15:clr>
            <a:srgbClr val="A4A3A4"/>
          </p15:clr>
        </p15:guide>
        <p15:guide id="4" pos="2163">
          <p15:clr>
            <a:srgbClr val="A4A3A4"/>
          </p15:clr>
        </p15:guide>
        <p15:guide id="5" orient="horz" pos="2859">
          <p15:clr>
            <a:srgbClr val="A4A3A4"/>
          </p15:clr>
        </p15:guide>
        <p15:guide id="6" orient="horz" pos="3127">
          <p15:clr>
            <a:srgbClr val="A4A3A4"/>
          </p15:clr>
        </p15:guide>
        <p15:guide id="7" pos="2139">
          <p15:clr>
            <a:srgbClr val="A4A3A4"/>
          </p15:clr>
        </p15:guide>
        <p15:guide id="8"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hill Kim" initials="DK" lastIdx="1" clrIdx="0"/>
  <p:cmAuthor id="2" name="Jaemin Shin (FA Talent)" initials="JS(T" lastIdx="1" clrIdx="1"/>
  <p:cmAuthor id="3" name="lee kk" initials="lk" lastIdx="1" clrIdx="2">
    <p:extLst>
      <p:ext uri="{19B8F6BF-5375-455C-9EA6-DF929625EA0E}">
        <p15:presenceInfo xmlns:p15="http://schemas.microsoft.com/office/powerpoint/2012/main" userId="39d7fd647e577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66FF99"/>
    <a:srgbClr val="0000FF"/>
    <a:srgbClr val="47802E"/>
    <a:srgbClr val="FF659B"/>
    <a:srgbClr val="FFA011"/>
    <a:srgbClr val="9C9C9C"/>
    <a:srgbClr val="D2D2D2"/>
    <a:srgbClr val="FFB6FD"/>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3767" autoAdjust="0"/>
  </p:normalViewPr>
  <p:slideViewPr>
    <p:cSldViewPr>
      <p:cViewPr varScale="1">
        <p:scale>
          <a:sx n="62" d="100"/>
          <a:sy n="62" d="100"/>
        </p:scale>
        <p:origin x="1424" y="64"/>
      </p:cViewPr>
      <p:guideLst>
        <p:guide orient="horz" pos="2160"/>
        <p:guide pos="2880"/>
      </p:guideLst>
    </p:cSldViewPr>
  </p:slideViewPr>
  <p:outlineViewPr>
    <p:cViewPr>
      <p:scale>
        <a:sx n="33" d="100"/>
        <a:sy n="33" d="100"/>
      </p:scale>
      <p:origin x="0" y="2909"/>
    </p:cViewPr>
  </p:outlineViewPr>
  <p:notesTextViewPr>
    <p:cViewPr>
      <p:scale>
        <a:sx n="1" d="1"/>
        <a:sy n="1" d="1"/>
      </p:scale>
      <p:origin x="0" y="0"/>
    </p:cViewPr>
  </p:notesTextViewPr>
  <p:notesViewPr>
    <p:cSldViewPr>
      <p:cViewPr varScale="1">
        <p:scale>
          <a:sx n="46" d="100"/>
          <a:sy n="46" d="100"/>
        </p:scale>
        <p:origin x="2808" y="56"/>
      </p:cViewPr>
      <p:guideLst>
        <p:guide orient="horz" pos="2880"/>
        <p:guide pos="2160"/>
        <p:guide orient="horz" pos="3149"/>
        <p:guide pos="2163"/>
        <p:guide orient="horz" pos="2859"/>
        <p:guide orient="horz" pos="3127"/>
        <p:guide pos="2139"/>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5559" tIns="47780" rIns="95559" bIns="47780" rtlCol="0"/>
          <a:lstStyle>
            <a:lvl1pPr algn="l">
              <a:defRPr sz="1300"/>
            </a:lvl1pPr>
          </a:lstStyle>
          <a:p>
            <a:endParaRPr lang="ko-KR" altLang="en-US" dirty="0"/>
          </a:p>
        </p:txBody>
      </p:sp>
      <p:sp>
        <p:nvSpPr>
          <p:cNvPr id="3" name="날짜 개체 틀 2"/>
          <p:cNvSpPr>
            <a:spLocks noGrp="1"/>
          </p:cNvSpPr>
          <p:nvPr>
            <p:ph type="dt" idx="1"/>
          </p:nvPr>
        </p:nvSpPr>
        <p:spPr>
          <a:xfrm>
            <a:off x="3850443" y="0"/>
            <a:ext cx="2945659" cy="496332"/>
          </a:xfrm>
          <a:prstGeom prst="rect">
            <a:avLst/>
          </a:prstGeom>
        </p:spPr>
        <p:txBody>
          <a:bodyPr vert="horz" lIns="95559" tIns="47780" rIns="95559" bIns="47780" rtlCol="0"/>
          <a:lstStyle>
            <a:lvl1pPr algn="r">
              <a:defRPr sz="1300"/>
            </a:lvl1pPr>
          </a:lstStyle>
          <a:p>
            <a:fld id="{445DA523-D5C2-4954-BD77-70B46D550FE0}" type="datetimeFigureOut">
              <a:rPr lang="ko-KR" altLang="en-US" smtClean="0"/>
              <a:pPr/>
              <a:t>2022-10-27</a:t>
            </a:fld>
            <a:endParaRPr lang="ko-KR" altLang="en-US" dirty="0"/>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5559" tIns="47780" rIns="95559" bIns="47780" rtlCol="0" anchor="ctr"/>
          <a:lstStyle/>
          <a:p>
            <a:endParaRPr lang="ko-KR" altLang="en-US" dirty="0"/>
          </a:p>
        </p:txBody>
      </p:sp>
      <p:sp>
        <p:nvSpPr>
          <p:cNvPr id="5" name="슬라이드 노트 개체 틀 4"/>
          <p:cNvSpPr>
            <a:spLocks noGrp="1"/>
          </p:cNvSpPr>
          <p:nvPr>
            <p:ph type="body" sz="quarter" idx="3"/>
          </p:nvPr>
        </p:nvSpPr>
        <p:spPr>
          <a:xfrm>
            <a:off x="679768" y="4715154"/>
            <a:ext cx="5438140" cy="4466987"/>
          </a:xfrm>
          <a:prstGeom prst="rect">
            <a:avLst/>
          </a:prstGeom>
        </p:spPr>
        <p:txBody>
          <a:bodyPr vert="horz" lIns="95559" tIns="47780" rIns="95559" bIns="4778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5559" tIns="47780" rIns="95559" bIns="47780" rtlCol="0" anchor="b"/>
          <a:lstStyle>
            <a:lvl1pPr algn="l">
              <a:defRPr sz="1300"/>
            </a:lvl1pPr>
          </a:lstStyle>
          <a:p>
            <a:endParaRPr lang="ko-KR" altLang="en-US" dirty="0"/>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5559" tIns="47780" rIns="95559" bIns="47780" rtlCol="0" anchor="b"/>
          <a:lstStyle>
            <a:lvl1pPr algn="r">
              <a:defRPr sz="1300"/>
            </a:lvl1pPr>
          </a:lstStyle>
          <a:p>
            <a:fld id="{8FAEA379-0FA9-4B9C-AC19-CC0402B082A7}" type="slidenum">
              <a:rPr lang="ko-KR" altLang="en-US" smtClean="0"/>
              <a:pPr/>
              <a:t>‹#›</a:t>
            </a:fld>
            <a:endParaRPr lang="ko-KR" altLang="en-US" dirty="0"/>
          </a:p>
        </p:txBody>
      </p:sp>
    </p:spTree>
    <p:extLst>
      <p:ext uri="{BB962C8B-B14F-4D97-AF65-F5344CB8AC3E}">
        <p14:creationId xmlns:p14="http://schemas.microsoft.com/office/powerpoint/2010/main" val="4286615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
        <p:nvSpPr>
          <p:cNvPr id="4" name="슬라이드 번호 개체 틀 3"/>
          <p:cNvSpPr>
            <a:spLocks noGrp="1"/>
          </p:cNvSpPr>
          <p:nvPr>
            <p:ph type="sldNum" sz="quarter" idx="10"/>
          </p:nvPr>
        </p:nvSpPr>
        <p:spPr/>
        <p:txBody>
          <a:bodyPr/>
          <a:lstStyle/>
          <a:p>
            <a:fld id="{8FAEA379-0FA9-4B9C-AC19-CC0402B082A7}" type="slidenum">
              <a:rPr lang="ko-KR" altLang="en-US" smtClean="0"/>
              <a:pPr/>
              <a:t>23</a:t>
            </a:fld>
            <a:endParaRPr lang="ko-KR" altLang="en-US" dirty="0"/>
          </a:p>
        </p:txBody>
      </p:sp>
    </p:spTree>
    <p:extLst>
      <p:ext uri="{BB962C8B-B14F-4D97-AF65-F5344CB8AC3E}">
        <p14:creationId xmlns:p14="http://schemas.microsoft.com/office/powerpoint/2010/main" val="275658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35</a:t>
            </a:fld>
            <a:endParaRPr lang="ko-KR" altLang="en-US" dirty="0"/>
          </a:p>
        </p:txBody>
      </p:sp>
    </p:spTree>
    <p:extLst>
      <p:ext uri="{BB962C8B-B14F-4D97-AF65-F5344CB8AC3E}">
        <p14:creationId xmlns:p14="http://schemas.microsoft.com/office/powerpoint/2010/main" val="214884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ko-KR" altLang="en-US"/>
              <a:t>또한 </a:t>
            </a:r>
            <a:r>
              <a:rPr lang="en-US" altLang="ko-KR"/>
              <a:t>Google </a:t>
            </a:r>
            <a:r>
              <a:rPr lang="ko-KR" altLang="en-US"/>
              <a:t>은 작년 </a:t>
            </a:r>
            <a:r>
              <a:rPr lang="en-US" altLang="ko-KR"/>
              <a:t>12</a:t>
            </a:r>
            <a:r>
              <a:rPr lang="ko-KR" altLang="en-US"/>
              <a:t>월 </a:t>
            </a:r>
            <a:r>
              <a:rPr lang="en-US" altLang="ko-KR">
                <a:latin typeface="맑은 고딕" panose="020B0503020000020004" pitchFamily="50" charset="-127"/>
                <a:ea typeface="맑은 고딕" panose="020B0503020000020004" pitchFamily="50" charset="-127"/>
              </a:rPr>
              <a:t>♥♥♥ </a:t>
            </a:r>
            <a:r>
              <a:rPr lang="en-US" altLang="ko-KR"/>
              <a:t>Federated Learning </a:t>
            </a:r>
            <a:r>
              <a:rPr lang="ko-KR" altLang="en-US"/>
              <a:t>즉 연합학습 기술과 </a:t>
            </a:r>
            <a:r>
              <a:rPr lang="en-US" altLang="ko-KR"/>
              <a:t>Smartphone App </a:t>
            </a:r>
            <a:r>
              <a:rPr lang="ko-KR" altLang="en-US"/>
              <a:t>을</a:t>
            </a:r>
            <a:r>
              <a:rPr lang="en-US" altLang="ko-KR"/>
              <a:t> </a:t>
            </a:r>
            <a:r>
              <a:rPr lang="ko-KR" altLang="en-US"/>
              <a:t>결합하여</a:t>
            </a:r>
            <a:r>
              <a:rPr lang="en-US" altLang="ko-KR"/>
              <a:t> </a:t>
            </a:r>
            <a:r>
              <a:rPr lang="en-US" altLang="ko-KR">
                <a:latin typeface="맑은 고딕" panose="020B0503020000020004" pitchFamily="50" charset="-127"/>
                <a:ea typeface="맑은 고딕" panose="020B0503020000020004" pitchFamily="50" charset="-127"/>
              </a:rPr>
              <a:t>♥♥♥ </a:t>
            </a:r>
            <a:r>
              <a:rPr lang="ko-KR" altLang="en-US"/>
              <a:t>사용자가 자신의 증세와 데이터를 자가 모니터링하여</a:t>
            </a:r>
            <a:r>
              <a:rPr lang="en-US" altLang="ko-KR"/>
              <a:t>,</a:t>
            </a:r>
            <a:r>
              <a:rPr lang="ko-KR" altLang="en-US"/>
              <a:t> 의료 및 헬스 연구에 자발적으로 기여하게 하는 </a:t>
            </a:r>
            <a:r>
              <a:rPr lang="en-US" altLang="ko-KR">
                <a:latin typeface="맑은 고딕" panose="020B0503020000020004" pitchFamily="50" charset="-127"/>
                <a:ea typeface="맑은 고딕" panose="020B0503020000020004" pitchFamily="50" charset="-127"/>
              </a:rPr>
              <a:t>♥♥♥ </a:t>
            </a:r>
            <a:r>
              <a:rPr lang="en-US" altLang="ko-KR"/>
              <a:t>Google Health Studies </a:t>
            </a:r>
            <a:r>
              <a:rPr lang="ko-KR" altLang="en-US"/>
              <a:t>를 소개한 바 있습니다</a:t>
            </a:r>
            <a:r>
              <a:rPr lang="en-US" altLang="ko-KR"/>
              <a:t>.</a:t>
            </a:r>
            <a:r>
              <a:rPr lang="ko-KR" altLang="en-US"/>
              <a:t> </a:t>
            </a:r>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37</a:t>
            </a:fld>
            <a:endParaRPr lang="ko-KR" altLang="en-US"/>
          </a:p>
        </p:txBody>
      </p:sp>
    </p:spTree>
    <p:extLst>
      <p:ext uri="{BB962C8B-B14F-4D97-AF65-F5344CB8AC3E}">
        <p14:creationId xmlns:p14="http://schemas.microsoft.com/office/powerpoint/2010/main" val="19608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ko-KR" altLang="en-US"/>
              <a:t>현재 </a:t>
            </a:r>
            <a:r>
              <a:rPr lang="ko-KR" altLang="en-US" sz="1200">
                <a:solidFill>
                  <a:srgbClr val="FF0000"/>
                </a:solidFill>
              </a:rPr>
              <a:t>유명병원 및 의과대학과 함께 </a:t>
            </a:r>
            <a:r>
              <a:rPr lang="ko-KR" altLang="en-US"/>
              <a:t>호흡기 질병에 대한 연구를 시작하였으며</a:t>
            </a:r>
            <a:r>
              <a:rPr lang="en-US" altLang="ko-KR"/>
              <a:t> </a:t>
            </a:r>
            <a:r>
              <a:rPr lang="en-US" altLang="ko-KR">
                <a:latin typeface="맑은 고딕" panose="020B0503020000020004" pitchFamily="50" charset="-127"/>
                <a:ea typeface="맑은 고딕" panose="020B0503020000020004" pitchFamily="50" charset="-127"/>
              </a:rPr>
              <a:t>♥♥♥ </a:t>
            </a:r>
            <a:r>
              <a:rPr lang="en-US" altLang="ko-KR" sz="1200">
                <a:solidFill>
                  <a:srgbClr val="FF0000"/>
                </a:solidFill>
              </a:rPr>
              <a:t>mental health,</a:t>
            </a:r>
            <a:r>
              <a:rPr lang="ko-KR" altLang="en-US" sz="1200">
                <a:solidFill>
                  <a:srgbClr val="FF0000"/>
                </a:solidFill>
              </a:rPr>
              <a:t> 당뇨병 등으로 적용 대상을 넓여갈 계획임을 밝힌 바 있습니다</a:t>
            </a:r>
            <a:r>
              <a:rPr lang="en-US" altLang="ko-KR" sz="1200">
                <a:solidFill>
                  <a:srgbClr val="FF0000"/>
                </a:solidFill>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38</a:t>
            </a:fld>
            <a:endParaRPr lang="ko-KR" altLang="en-US"/>
          </a:p>
        </p:txBody>
      </p:sp>
    </p:spTree>
    <p:extLst>
      <p:ext uri="{BB962C8B-B14F-4D97-AF65-F5344CB8AC3E}">
        <p14:creationId xmlns:p14="http://schemas.microsoft.com/office/powerpoint/2010/main" val="40193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t>연합학습은</a:t>
            </a:r>
            <a:r>
              <a:rPr lang="en-US" altLang="ko-KR" sz="1200"/>
              <a:t>, </a:t>
            </a:r>
            <a:r>
              <a:rPr lang="ko-KR" altLang="en-US" sz="1200">
                <a:solidFill>
                  <a:srgbClr val="FF0000"/>
                </a:solidFill>
              </a:rPr>
              <a:t>다수의 분산 에지장치 또는 서버들이 원시 데이터를 교환하지 않고 로컬모델 학습에만 사용함으로써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b="1">
                <a:solidFill>
                  <a:srgbClr val="FF0000"/>
                </a:solidFill>
              </a:rPr>
              <a:t>데이터 제공자의 프라이버시를 보호하고</a:t>
            </a:r>
            <a:r>
              <a:rPr lang="en-US" altLang="ko-KR" sz="1200" b="1">
                <a:solidFill>
                  <a:srgbClr val="FF0000"/>
                </a:solidFill>
              </a:rPr>
              <a:t>, </a:t>
            </a:r>
            <a:r>
              <a:rPr lang="ko-KR" altLang="en-US" sz="1200" b="1">
                <a:solidFill>
                  <a:srgbClr val="FF0000"/>
                </a:solidFill>
              </a:rPr>
              <a:t>데이터 소유와 활용의 파편화 문제를 해결할 수 있습니다</a:t>
            </a:r>
            <a:r>
              <a:rPr lang="en-US" altLang="ko-KR" sz="1200" b="1">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a:t>연합학습은 </a:t>
            </a:r>
            <a:r>
              <a:rPr lang="ko-KR" altLang="en-US" sz="1200" u="sng"/>
              <a:t>사일로</a:t>
            </a:r>
            <a:r>
              <a:rPr lang="en-US" altLang="ko-KR" sz="1200" u="sng"/>
              <a:t>-</a:t>
            </a:r>
            <a:r>
              <a:rPr lang="ko-KR" altLang="en-US" sz="1200" u="sng"/>
              <a:t>교차</a:t>
            </a:r>
            <a:r>
              <a:rPr lang="en-US" altLang="ko-KR" sz="1200" u="sng"/>
              <a:t> </a:t>
            </a:r>
            <a:r>
              <a:rPr lang="ko-KR" altLang="en-US" sz="1200" u="sng"/>
              <a:t>연합학습 과 디바이스</a:t>
            </a:r>
            <a:r>
              <a:rPr lang="en-US" altLang="ko-KR" sz="1200" u="sng"/>
              <a:t>-</a:t>
            </a:r>
            <a:r>
              <a:rPr lang="ko-KR" altLang="en-US" sz="1200" u="sng"/>
              <a:t>교차</a:t>
            </a:r>
            <a:r>
              <a:rPr lang="en-US" altLang="ko-KR" sz="1200" u="sng"/>
              <a:t> </a:t>
            </a:r>
            <a:r>
              <a:rPr lang="ko-KR" altLang="en-US" sz="1200" u="sng"/>
              <a:t>연합학습</a:t>
            </a:r>
            <a:r>
              <a:rPr lang="ko-KR" altLang="en-US" sz="1200"/>
              <a:t>으로 그 특징과 이슈를 구분할 수 있습니다만</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본 과제에서는 </a:t>
            </a:r>
            <a:r>
              <a:rPr lang="ko-KR" altLang="en-US" sz="1200" b="1" kern="0" spc="0">
                <a:solidFill>
                  <a:schemeClr val="tx1"/>
                </a:solidFill>
                <a:effectLst/>
                <a:ea typeface="맑은 고딕"/>
              </a:rPr>
              <a:t>많은 수의 모바일 혹은 </a:t>
            </a:r>
            <a:r>
              <a:rPr lang="en-US" altLang="ko-KR" sz="1200" b="1" kern="0" spc="0">
                <a:solidFill>
                  <a:schemeClr val="tx1"/>
                </a:solidFill>
                <a:effectLst/>
                <a:latin typeface="맑은 고딕"/>
              </a:rPr>
              <a:t>IoT </a:t>
            </a:r>
            <a:r>
              <a:rPr lang="ko-KR" altLang="en-US" sz="1200" b="1" kern="0" spc="0">
                <a:solidFill>
                  <a:schemeClr val="tx1"/>
                </a:solidFill>
                <a:effectLst/>
                <a:ea typeface="맑은 고딕"/>
              </a:rPr>
              <a:t>디바이스</a:t>
            </a:r>
            <a:r>
              <a:rPr lang="ko-KR" altLang="en-US" sz="1200"/>
              <a:t>가 학습에 참여하는 </a:t>
            </a:r>
            <a:r>
              <a:rPr lang="ko-KR" altLang="en-US" sz="1200" u="sng"/>
              <a:t>디바이스</a:t>
            </a:r>
            <a:r>
              <a:rPr lang="en-US" altLang="ko-KR" sz="1200" u="sng"/>
              <a:t>-</a:t>
            </a:r>
            <a:r>
              <a:rPr lang="ko-KR" altLang="en-US" sz="1200" u="sng"/>
              <a:t>교차</a:t>
            </a:r>
            <a:r>
              <a:rPr lang="en-US" altLang="ko-KR" sz="1200" u="sng"/>
              <a:t> </a:t>
            </a:r>
            <a:r>
              <a:rPr lang="ko-KR" altLang="en-US" sz="1200" u="sng"/>
              <a:t>연합학습을 대상으로 개발 목표를 설정하였습니다</a:t>
            </a:r>
            <a:r>
              <a:rPr lang="en-US" altLang="ko-KR" sz="1200" u="sng"/>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26</a:t>
            </a:fld>
            <a:endParaRPr lang="ko-KR" altLang="en-US" dirty="0"/>
          </a:p>
        </p:txBody>
      </p:sp>
    </p:spTree>
    <p:extLst>
      <p:ext uri="{BB962C8B-B14F-4D97-AF65-F5344CB8AC3E}">
        <p14:creationId xmlns:p14="http://schemas.microsoft.com/office/powerpoint/2010/main" val="8031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27</a:t>
            </a:fld>
            <a:endParaRPr lang="ko-KR" altLang="en-US" dirty="0"/>
          </a:p>
        </p:txBody>
      </p:sp>
    </p:spTree>
    <p:extLst>
      <p:ext uri="{BB962C8B-B14F-4D97-AF65-F5344CB8AC3E}">
        <p14:creationId xmlns:p14="http://schemas.microsoft.com/office/powerpoint/2010/main" val="108120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0" dirty="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28</a:t>
            </a:fld>
            <a:endParaRPr lang="ko-KR" altLang="en-US" dirty="0"/>
          </a:p>
        </p:txBody>
      </p:sp>
    </p:spTree>
    <p:extLst>
      <p:ext uri="{BB962C8B-B14F-4D97-AF65-F5344CB8AC3E}">
        <p14:creationId xmlns:p14="http://schemas.microsoft.com/office/powerpoint/2010/main" val="143641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29</a:t>
            </a:fld>
            <a:endParaRPr lang="ko-KR" altLang="en-US" dirty="0"/>
          </a:p>
        </p:txBody>
      </p:sp>
    </p:spTree>
    <p:extLst>
      <p:ext uri="{BB962C8B-B14F-4D97-AF65-F5344CB8AC3E}">
        <p14:creationId xmlns:p14="http://schemas.microsoft.com/office/powerpoint/2010/main" val="193567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30</a:t>
            </a:fld>
            <a:endParaRPr lang="ko-KR" altLang="en-US" dirty="0"/>
          </a:p>
        </p:txBody>
      </p:sp>
    </p:spTree>
    <p:extLst>
      <p:ext uri="{BB962C8B-B14F-4D97-AF65-F5344CB8AC3E}">
        <p14:creationId xmlns:p14="http://schemas.microsoft.com/office/powerpoint/2010/main" val="268014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31</a:t>
            </a:fld>
            <a:endParaRPr lang="ko-KR" altLang="en-US" dirty="0"/>
          </a:p>
        </p:txBody>
      </p:sp>
    </p:spTree>
    <p:extLst>
      <p:ext uri="{BB962C8B-B14F-4D97-AF65-F5344CB8AC3E}">
        <p14:creationId xmlns:p14="http://schemas.microsoft.com/office/powerpoint/2010/main" val="9630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33</a:t>
            </a:fld>
            <a:endParaRPr lang="ko-KR" altLang="en-US" dirty="0"/>
          </a:p>
        </p:txBody>
      </p:sp>
    </p:spTree>
    <p:extLst>
      <p:ext uri="{BB962C8B-B14F-4D97-AF65-F5344CB8AC3E}">
        <p14:creationId xmlns:p14="http://schemas.microsoft.com/office/powerpoint/2010/main" val="200380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t>본 과제에서 도전하고자 하는 첫번째 핵심주제는 </a:t>
            </a:r>
            <a:r>
              <a:rPr lang="ko-KR" altLang="en-US" sz="1200" b="1"/>
              <a:t>학습모델의 개인화를 지원하는 적응적 연합학습 </a:t>
            </a:r>
            <a:r>
              <a:rPr lang="ko-KR" altLang="en-US" sz="1200"/>
              <a:t>입니다</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여기서 개인화는 </a:t>
            </a:r>
            <a:r>
              <a:rPr lang="en-US" altLang="ko-KR" sz="1200" b="1">
                <a:solidFill>
                  <a:srgbClr val="FF0000"/>
                </a:solidFill>
              </a:rPr>
              <a:t>local </a:t>
            </a:r>
            <a:r>
              <a:rPr lang="ko-KR" altLang="en-US" sz="1200" b="1">
                <a:solidFill>
                  <a:srgbClr val="FF0000"/>
                </a:solidFill>
              </a:rPr>
              <a:t>디바이스 혹은 사용자에게</a:t>
            </a:r>
            <a:r>
              <a:rPr lang="en-US" altLang="ko-KR" sz="1200" b="1">
                <a:solidFill>
                  <a:srgbClr val="FF0000"/>
                </a:solidFill>
              </a:rPr>
              <a:t> </a:t>
            </a:r>
            <a:r>
              <a:rPr lang="ko-KR" altLang="en-US" sz="1200" b="1">
                <a:solidFill>
                  <a:srgbClr val="FF0000"/>
                </a:solidFill>
              </a:rPr>
              <a:t>최적화된 모델로 이해할 수 있으며</a:t>
            </a:r>
            <a:r>
              <a:rPr lang="en-US" altLang="ko-KR" sz="1200" b="1">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t>본 과제에서는 메타러닝에 기반하여 개인화를 지원하는 기술을 개발하겠습니다</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동적인 디바이스 환경에서의 연합학습은</a:t>
            </a:r>
            <a:r>
              <a:rPr lang="en-US" altLang="ko-KR" sz="1200"/>
              <a:t>, </a:t>
            </a:r>
            <a:r>
              <a:rPr lang="ko-KR" altLang="en-US" sz="1200"/>
              <a:t>통계적 이질성과 시스텀적 이질성으로 인하여 </a:t>
            </a:r>
            <a:r>
              <a:rPr lang="ko-KR" altLang="en-US" sz="1200" b="1"/>
              <a:t>모든 디바이스에서 잘 동작하는 하나의 모델을 학습하기 어려우며</a:t>
            </a:r>
            <a:r>
              <a:rPr lang="en-US" altLang="ko-KR" sz="1200" b="1"/>
              <a:t>, </a:t>
            </a:r>
            <a:r>
              <a:rPr lang="ko-KR" altLang="en-US" sz="1200" b="1"/>
              <a:t>최적의 성능이 보장되지도 않습니다</a:t>
            </a:r>
            <a:r>
              <a:rPr lang="en-US" altLang="ko-KR" sz="1200" b="1"/>
              <a:t>. </a:t>
            </a:r>
            <a:r>
              <a:rPr lang="en-US" altLang="ko-KR">
                <a:latin typeface="맑은 고딕" panose="020B0503020000020004" pitchFamily="50" charset="-127"/>
                <a:ea typeface="맑은 고딕" panose="020B0503020000020004" pitchFamily="50" charset="-127"/>
              </a:rPr>
              <a:t>♥♥♥</a:t>
            </a:r>
            <a:r>
              <a:rPr lang="ko-KR" altLang="en-US" sz="1200"/>
              <a:t> 결국</a:t>
            </a:r>
            <a:r>
              <a:rPr lang="en-US" altLang="ko-KR" sz="1200"/>
              <a:t>, </a:t>
            </a:r>
            <a:r>
              <a:rPr lang="ko-KR" altLang="en-US" sz="1200"/>
              <a:t>사용자 및 디바이스의 특징과 애플리케이션 요구사항을 최적 반영하기 위해서는</a:t>
            </a:r>
            <a:r>
              <a:rPr lang="en-US" altLang="ko-KR" sz="1200"/>
              <a:t>, </a:t>
            </a:r>
            <a:r>
              <a:rPr lang="ko-KR" altLang="en-US" sz="1200"/>
              <a:t>글로벌모델 뿐만 아니라 </a:t>
            </a:r>
            <a:r>
              <a:rPr lang="ko-KR" altLang="en-US" sz="1200" b="1">
                <a:solidFill>
                  <a:srgbClr val="FF0000"/>
                </a:solidFill>
              </a:rPr>
              <a:t>로컬모델의 성능을 최적화</a:t>
            </a:r>
            <a:r>
              <a:rPr lang="ko-KR" altLang="en-US" sz="1200"/>
              <a:t>할 수 있는 연합학습기술이 필요하게 됩니다</a:t>
            </a:r>
            <a:r>
              <a:rPr lang="en-US" altLang="ko-KR" sz="1200"/>
              <a:t>.</a:t>
            </a:r>
            <a:endParaRPr lang="ko-KR" altLang="en-US" sz="120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34</a:t>
            </a:fld>
            <a:endParaRPr lang="ko-KR" altLang="en-US" dirty="0"/>
          </a:p>
        </p:txBody>
      </p:sp>
    </p:spTree>
    <p:extLst>
      <p:ext uri="{BB962C8B-B14F-4D97-AF65-F5344CB8AC3E}">
        <p14:creationId xmlns:p14="http://schemas.microsoft.com/office/powerpoint/2010/main" val="911749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65845" y="2304034"/>
            <a:ext cx="5514330" cy="5847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spAutoFit/>
          </a:bodyPr>
          <a:lstStyle>
            <a:lvl1pPr algn="l">
              <a:lnSpc>
                <a:spcPct val="100000"/>
              </a:lnSpc>
              <a:spcAft>
                <a:spcPts val="600"/>
              </a:spcAft>
              <a:defRPr lang="en-US" sz="4000" b="1">
                <a:ln>
                  <a:solidFill>
                    <a:srgbClr val="0070C0">
                      <a:alpha val="20000"/>
                    </a:srgbClr>
                  </a:solidFill>
                </a:ln>
                <a:solidFill>
                  <a:srgbClr val="000000"/>
                </a:solidFill>
                <a:latin typeface="Book Antiqua" pitchFamily="18" charset="0"/>
                <a:ea typeface="+mn-ea"/>
                <a:cs typeface="Arial" pitchFamily="34" charset="0"/>
              </a:defRPr>
            </a:lvl1pPr>
          </a:lstStyle>
          <a:p>
            <a:pPr lvl="0" algn="l" eaLnBrk="0" fontAlgn="base" hangingPunct="0">
              <a:lnSpc>
                <a:spcPct val="95000"/>
              </a:lnSpc>
              <a:spcAft>
                <a:spcPct val="0"/>
              </a:spcAft>
            </a:pPr>
            <a:r>
              <a:rPr lang="ko-KR" altLang="en-US" dirty="0"/>
              <a:t>마스터 제목 스타일 편집</a:t>
            </a:r>
            <a:endParaRPr lang="en-US" dirty="0"/>
          </a:p>
        </p:txBody>
      </p:sp>
      <p:sp>
        <p:nvSpPr>
          <p:cNvPr id="11" name="Rectangle 3"/>
          <p:cNvSpPr>
            <a:spLocks noChangeArrowheads="1"/>
          </p:cNvSpPr>
          <p:nvPr userDrawn="1"/>
        </p:nvSpPr>
        <p:spPr bwMode="auto">
          <a:xfrm>
            <a:off x="265259" y="5962691"/>
            <a:ext cx="2612895" cy="246221"/>
          </a:xfrm>
          <a:prstGeom prst="rect">
            <a:avLst/>
          </a:prstGeom>
          <a:noFill/>
          <a:ln>
            <a:noFill/>
          </a:ln>
          <a:effectLst/>
          <a:extLst>
            <a:ext uri="{909E8E84-426E-40DD-AFC4-6F175D3DCCD1}">
              <a14:hiddenFill xmlns:a14="http://schemas.microsoft.com/office/drawing/2010/main">
                <a:solidFill>
                  <a:srgbClr val="0571B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Aft>
                <a:spcPts val="600"/>
              </a:spcAft>
              <a:defRPr/>
            </a:pPr>
            <a:r>
              <a:rPr lang="en-US" sz="800" dirty="0">
                <a:solidFill>
                  <a:srgbClr val="000000"/>
                </a:solidFill>
              </a:rPr>
              <a:t>This document is confidential and is intended solely for</a:t>
            </a:r>
            <a:br>
              <a:rPr lang="en-US" sz="800" dirty="0">
                <a:solidFill>
                  <a:srgbClr val="000000"/>
                </a:solidFill>
              </a:rPr>
            </a:br>
            <a:r>
              <a:rPr lang="en-US" sz="800" dirty="0">
                <a:solidFill>
                  <a:srgbClr val="000000"/>
                </a:solidFill>
              </a:rPr>
              <a:t>the use and information of Samsung</a:t>
            </a:r>
          </a:p>
        </p:txBody>
      </p:sp>
      <p:sp>
        <p:nvSpPr>
          <p:cNvPr id="12" name="Rectangle 8"/>
          <p:cNvSpPr>
            <a:spLocks noChangeArrowheads="1"/>
          </p:cNvSpPr>
          <p:nvPr userDrawn="1"/>
        </p:nvSpPr>
        <p:spPr bwMode="auto">
          <a:xfrm flipV="1">
            <a:off x="265250" y="2036771"/>
            <a:ext cx="8613531" cy="74612"/>
          </a:xfrm>
          <a:prstGeom prst="rect">
            <a:avLst/>
          </a:prstGeom>
          <a:solidFill>
            <a:srgbClr val="41AEF9"/>
          </a:solidFill>
          <a:ln>
            <a:noFill/>
          </a:ln>
        </p:spPr>
        <p:txBody>
          <a:bodyPr lIns="91371" tIns="45684" rIns="91371" bIns="45684"/>
          <a:lstStyle/>
          <a:p>
            <a:pPr algn="ctr" eaLnBrk="0" hangingPunct="0">
              <a:defRPr/>
            </a:pPr>
            <a:endParaRPr lang="en-GB" sz="1200" b="1" dirty="0">
              <a:solidFill>
                <a:srgbClr val="000000"/>
              </a:solidFill>
            </a:endParaRPr>
          </a:p>
        </p:txBody>
      </p:sp>
      <p:sp>
        <p:nvSpPr>
          <p:cNvPr id="13" name="Rectangle 2"/>
          <p:cNvSpPr>
            <a:spLocks noChangeArrowheads="1"/>
          </p:cNvSpPr>
          <p:nvPr userDrawn="1"/>
        </p:nvSpPr>
        <p:spPr bwMode="auto">
          <a:xfrm>
            <a:off x="262308" y="246072"/>
            <a:ext cx="1304844" cy="123111"/>
          </a:xfrm>
          <a:prstGeom prst="rect">
            <a:avLst/>
          </a:prstGeom>
          <a:noFill/>
          <a:ln w="9525">
            <a:noFill/>
            <a:miter lim="800000"/>
            <a:headEnd/>
            <a:tailEnd/>
          </a:ln>
          <a:effectLst/>
        </p:spPr>
        <p:txBody>
          <a:bodyPr wrap="none" lIns="0" tIns="0" rIns="0" bIns="0">
            <a:spAutoFit/>
          </a:bodyPr>
          <a:lstStyle/>
          <a:p>
            <a:pPr>
              <a:spcAft>
                <a:spcPts val="600"/>
              </a:spcAft>
            </a:pPr>
            <a:r>
              <a:rPr lang="en-US" sz="800" dirty="0">
                <a:solidFill>
                  <a:srgbClr val="000000"/>
                </a:solidFill>
              </a:rPr>
              <a:t>Future Planning Group (VD)</a:t>
            </a:r>
          </a:p>
        </p:txBody>
      </p:sp>
      <p:pic>
        <p:nvPicPr>
          <p:cNvPr id="14" name="Picture 2" descr="https://encrypted-tbn0.gstatic.com/images?q=tbn:ANd9GcQ5Wqf876wH9J2G8HLPISqGjX3ixcpJrFqPTi9y-MWa6A_SdCjx"/>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05396" y="369175"/>
            <a:ext cx="2247523" cy="139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86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908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538792"/>
          </a:xfrm>
        </p:spPr>
        <p:txBody>
          <a:bodyPr/>
          <a:lstStyle>
            <a:lvl1pPr marL="0" indent="0">
              <a:spcBef>
                <a:spcPts val="0"/>
              </a:spcBef>
              <a:spcAft>
                <a:spcPts val="600"/>
              </a:spcAft>
              <a:buNone/>
              <a:defRPr>
                <a:latin typeface="맑은 고딕" panose="020B0503020000020004" pitchFamily="50" charset="-127"/>
                <a:ea typeface="맑은 고딕" panose="020B0503020000020004" pitchFamily="50" charset="-127"/>
              </a:defRPr>
            </a:lvl1pPr>
            <a:lvl2pPr>
              <a:spcBef>
                <a:spcPts val="0"/>
              </a:spcBef>
              <a:spcAft>
                <a:spcPts val="600"/>
              </a:spcAft>
              <a:defRPr sz="1600">
                <a:latin typeface="맑은 고딕" panose="020B0503020000020004" pitchFamily="50" charset="-127"/>
                <a:ea typeface="맑은 고딕" panose="020B0503020000020004" pitchFamily="50" charset="-127"/>
              </a:defRPr>
            </a:lvl2pPr>
            <a:lvl3pPr>
              <a:spcBef>
                <a:spcPts val="0"/>
              </a:spcBef>
              <a:spcAft>
                <a:spcPts val="600"/>
              </a:spcAft>
              <a:defRPr>
                <a:latin typeface="맑은 고딕" panose="020B0503020000020004" pitchFamily="50" charset="-127"/>
                <a:ea typeface="맑은 고딕" panose="020B0503020000020004" pitchFamily="50" charset="-127"/>
              </a:defRPr>
            </a:lvl3pPr>
            <a:lvl4pPr>
              <a:spcBef>
                <a:spcPts val="0"/>
              </a:spcBef>
              <a:spcAft>
                <a:spcPts val="600"/>
              </a:spcAft>
              <a:defRPr>
                <a:latin typeface="맑은 고딕" panose="020B0503020000020004" pitchFamily="50" charset="-127"/>
                <a:ea typeface="맑은 고딕" panose="020B0503020000020004" pitchFamily="50" charset="-127"/>
              </a:defRPr>
            </a:lvl4pPr>
            <a:lvl5pPr>
              <a:spcBef>
                <a:spcPts val="0"/>
              </a:spcBef>
              <a:spcAft>
                <a:spcPts val="600"/>
              </a:spcAft>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522467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44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538792"/>
          </a:xfrm>
        </p:spPr>
        <p:txBody>
          <a:bodyPr/>
          <a:lstStyle>
            <a:lvl1pPr marL="0" indent="0">
              <a:spcBef>
                <a:spcPts val="0"/>
              </a:spcBef>
              <a:spcAft>
                <a:spcPts val="600"/>
              </a:spcAft>
              <a:buNone/>
              <a:defRPr>
                <a:latin typeface="맑은 고딕" panose="020B0503020000020004" pitchFamily="50" charset="-127"/>
                <a:ea typeface="맑은 고딕" panose="020B0503020000020004" pitchFamily="50" charset="-127"/>
              </a:defRPr>
            </a:lvl1pPr>
            <a:lvl2pPr>
              <a:spcBef>
                <a:spcPts val="0"/>
              </a:spcBef>
              <a:spcAft>
                <a:spcPts val="600"/>
              </a:spcAft>
              <a:defRPr sz="1600">
                <a:latin typeface="맑은 고딕" panose="020B0503020000020004" pitchFamily="50" charset="-127"/>
                <a:ea typeface="맑은 고딕" panose="020B0503020000020004" pitchFamily="50" charset="-127"/>
              </a:defRPr>
            </a:lvl2pPr>
            <a:lvl3pPr>
              <a:spcBef>
                <a:spcPts val="0"/>
              </a:spcBef>
              <a:spcAft>
                <a:spcPts val="600"/>
              </a:spcAft>
              <a:defRPr>
                <a:latin typeface="맑은 고딕" panose="020B0503020000020004" pitchFamily="50" charset="-127"/>
                <a:ea typeface="맑은 고딕" panose="020B0503020000020004" pitchFamily="50" charset="-127"/>
              </a:defRPr>
            </a:lvl3pPr>
            <a:lvl4pPr>
              <a:spcBef>
                <a:spcPts val="0"/>
              </a:spcBef>
              <a:spcAft>
                <a:spcPts val="600"/>
              </a:spcAft>
              <a:defRPr>
                <a:latin typeface="맑은 고딕" panose="020B0503020000020004" pitchFamily="50" charset="-127"/>
                <a:ea typeface="맑은 고딕" panose="020B0503020000020004" pitchFamily="50" charset="-127"/>
              </a:defRPr>
            </a:lvl4pPr>
            <a:lvl5pPr>
              <a:spcBef>
                <a:spcPts val="0"/>
              </a:spcBef>
              <a:spcAft>
                <a:spcPts val="600"/>
              </a:spcAft>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52517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15BC42D8-6DC3-426B-BAC7-73E46CDB907B}"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099049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DC0F8FB-ECD5-4556-BC60-8964A4B0C7C0}"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40781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8"/>
            <a:ext cx="78867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4B14AA7-E4A0-4200-8248-5647E1A05409}"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7446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28650" y="1825625"/>
            <a:ext cx="38671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825625"/>
            <a:ext cx="38671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9E693A6-F202-4102-8850-5B7102FAF6C7}"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477271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0238" y="365125"/>
            <a:ext cx="7886700" cy="1325563"/>
          </a:xfrm>
        </p:spPr>
        <p:txBody>
          <a:bodyPr/>
          <a:lstStyle/>
          <a:p>
            <a:r>
              <a:rPr lang="ko-KR" altLang="en-US"/>
              <a:t>마스터 제목 스타일 편집</a:t>
            </a:r>
          </a:p>
        </p:txBody>
      </p:sp>
      <p:sp>
        <p:nvSpPr>
          <p:cNvPr id="3" name="텍스트 개체 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30238" y="2505075"/>
            <a:ext cx="386873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29150" y="2505075"/>
            <a:ext cx="38877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5FC8437-DB5A-48EB-AC56-BCABD90A5D29}"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145255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7D93CF75-442B-477F-90AC-793267E9D759}"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122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249479" y="2160006"/>
            <a:ext cx="6646154" cy="1440000"/>
          </a:xfrm>
          <a:pattFill prst="ltUpDiag">
            <a:fgClr>
              <a:srgbClr val="EAEAEA"/>
            </a:fgClr>
            <a:bgClr>
              <a:schemeClr val="bg1"/>
            </a:bgClr>
          </a:pattFill>
          <a:ln w="9525">
            <a:solidFill>
              <a:schemeClr val="tx1"/>
            </a:solidFill>
          </a:ln>
          <a:effectLst/>
        </p:spPr>
        <p:txBody>
          <a:bodyPr wrap="none" lIns="111086" tIns="55543" rIns="111086" bIns="55543" anchor="ctr" anchorCtr="0">
            <a:noAutofit/>
          </a:bodyPr>
          <a:lstStyle>
            <a:lvl1pPr>
              <a:spcAft>
                <a:spcPts val="600"/>
              </a:spcAft>
              <a:defRPr kumimoji="1" lang="en-US" sz="4000">
                <a:gradFill>
                  <a:gsLst>
                    <a:gs pos="0">
                      <a:prstClr val="black"/>
                    </a:gs>
                    <a:gs pos="100000">
                      <a:prstClr val="black"/>
                    </a:gs>
                  </a:gsLst>
                  <a:lin ang="5400000" scaled="0"/>
                </a:gradFill>
                <a:effectLst>
                  <a:glow rad="101600">
                    <a:schemeClr val="bg1">
                      <a:alpha val="40000"/>
                    </a:schemeClr>
                  </a:glow>
                </a:effectLst>
                <a:latin typeface="+mj-lt"/>
                <a:cs typeface="Arial" charset="0"/>
              </a:defRPr>
            </a:lvl1pPr>
          </a:lstStyle>
          <a:p>
            <a:pPr marL="0" lvl="0" indent="0" defTabSz="647931" fontAlgn="base">
              <a:spcAft>
                <a:spcPct val="0"/>
              </a:spcAft>
              <a:buSzPct val="70000"/>
              <a:buFont typeface="Arial" panose="020B0604020202020204" pitchFamily="34" charset="0"/>
            </a:pPr>
            <a:r>
              <a:rPr lang="en-US" altLang="ko-KR" dirty="0"/>
              <a:t>Section Title</a:t>
            </a:r>
            <a:endParaRPr lang="en-US" dirty="0"/>
          </a:p>
        </p:txBody>
      </p:sp>
    </p:spTree>
    <p:extLst>
      <p:ext uri="{BB962C8B-B14F-4D97-AF65-F5344CB8AC3E}">
        <p14:creationId xmlns:p14="http://schemas.microsoft.com/office/powerpoint/2010/main" val="3526631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71EA3D0-2985-4437-89D1-D33F3A9369AF}"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9" name="직사각형 8"/>
          <p:cNvSpPr/>
          <p:nvPr userDrawn="1"/>
        </p:nvSpPr>
        <p:spPr>
          <a:xfrm rot="16200000">
            <a:off x="4553520" y="-3475163"/>
            <a:ext cx="36000" cy="8640000"/>
          </a:xfrm>
          <a:prstGeom prst="rect">
            <a:avLst/>
          </a:prstGeom>
          <a:gradFill>
            <a:gsLst>
              <a:gs pos="60000">
                <a:srgbClr val="00B0F0"/>
              </a:gs>
              <a:gs pos="50000">
                <a:srgbClr val="0070C0"/>
              </a:gs>
              <a:gs pos="47000">
                <a:schemeClr val="tx2">
                  <a:lumMod val="75000"/>
                </a:schemeClr>
              </a:gs>
              <a:gs pos="83000">
                <a:srgbClr val="0070C0"/>
              </a:gs>
            </a:gsLst>
            <a:lin ang="5400000" scaled="0"/>
          </a:gra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dirty="0">
              <a:solidFill>
                <a:prstClr val="white"/>
              </a:solidFill>
            </a:endParaRPr>
          </a:p>
        </p:txBody>
      </p:sp>
      <p:grpSp>
        <p:nvGrpSpPr>
          <p:cNvPr id="7" name="Group 21"/>
          <p:cNvGrpSpPr>
            <a:grpSpLocks/>
          </p:cNvGrpSpPr>
          <p:nvPr userDrawn="1"/>
        </p:nvGrpSpPr>
        <p:grpSpPr bwMode="auto">
          <a:xfrm>
            <a:off x="8662416" y="6381322"/>
            <a:ext cx="407988" cy="460374"/>
            <a:chOff x="5521" y="4065"/>
            <a:chExt cx="257" cy="290"/>
          </a:xfrm>
        </p:grpSpPr>
        <p:pic>
          <p:nvPicPr>
            <p:cNvPr id="8" name="Picture 22" descr="2총력 copy"/>
            <p:cNvPicPr>
              <a:picLocks noChangeAspect="1" noChangeArrowheads="1"/>
            </p:cNvPicPr>
            <p:nvPr/>
          </p:nvPicPr>
          <p:blipFill>
            <a:blip r:embed="rId2" cstate="print"/>
            <a:srcRect l="95416" t="93472"/>
            <a:stretch>
              <a:fillRect/>
            </a:stretch>
          </p:blipFill>
          <p:spPr bwMode="auto">
            <a:xfrm>
              <a:off x="5521" y="4065"/>
              <a:ext cx="239" cy="255"/>
            </a:xfrm>
            <a:prstGeom prst="rect">
              <a:avLst/>
            </a:prstGeom>
            <a:noFill/>
            <a:ln w="9525">
              <a:noFill/>
              <a:miter lim="800000"/>
              <a:headEnd/>
              <a:tailEnd/>
            </a:ln>
          </p:spPr>
        </p:pic>
        <p:sp>
          <p:nvSpPr>
            <p:cNvPr id="10" name="Text Box 23"/>
            <p:cNvSpPr txBox="1">
              <a:spLocks noChangeArrowheads="1"/>
            </p:cNvSpPr>
            <p:nvPr/>
          </p:nvSpPr>
          <p:spPr bwMode="auto">
            <a:xfrm>
              <a:off x="5547" y="4122"/>
              <a:ext cx="231" cy="2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endParaRPr kumimoji="1" lang="ko-KR" altLang="ko-KR" dirty="0">
                <a:solidFill>
                  <a:prstClr val="black"/>
                </a:solidFill>
                <a:latin typeface="굴림" pitchFamily="50" charset="-127"/>
                <a:ea typeface="굴림" pitchFamily="50" charset="-127"/>
                <a:cs typeface="굴림" pitchFamily="50" charset="-127"/>
              </a:endParaRPr>
            </a:p>
          </p:txBody>
        </p:sp>
      </p:grpSp>
      <p:sp>
        <p:nvSpPr>
          <p:cNvPr id="4" name="슬라이드 번호 개체 틀 3"/>
          <p:cNvSpPr>
            <a:spLocks noGrp="1"/>
          </p:cNvSpPr>
          <p:nvPr>
            <p:ph type="sldNum" sz="quarter" idx="12"/>
          </p:nvPr>
        </p:nvSpPr>
        <p:spPr>
          <a:xfrm>
            <a:off x="8662415" y="6401165"/>
            <a:ext cx="428173" cy="365125"/>
          </a:xfrm>
        </p:spPr>
        <p:txBody>
          <a:bodyPr/>
          <a:lstStyle>
            <a:lvl1pPr algn="ctr">
              <a:defRPr sz="1100" b="1">
                <a:latin typeface="HY울릉도M" panose="02030600000101010101" pitchFamily="18" charset="-127"/>
                <a:ea typeface="HY울릉도M" panose="02030600000101010101" pitchFamily="18" charset="-127"/>
              </a:defRPr>
            </a:lvl1p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96172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E9EA31A-6C3B-4DFD-A2B8-68DB96E9BBAF}"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84642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030B752-BD6D-4779-981E-3AC5952BDFA8}"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043592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E81FF67-7942-48DE-B00D-5C605BC7A56D}"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74937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5662B2F-5727-4760-A040-BC1F5B4B9908}"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80868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28650" y="365125"/>
            <a:ext cx="57626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50A04F3-2D4F-4C6D-A72A-5AD9DB487A76}" type="datetime1">
              <a:rPr lang="ko-KR" altLang="en-US" smtClean="0">
                <a:solidFill>
                  <a:prstClr val="black">
                    <a:tint val="75000"/>
                  </a:prstClr>
                </a:solidFill>
              </a:rPr>
              <a:pPr/>
              <a:t>2022-10-27</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513901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65845" y="2304034"/>
            <a:ext cx="5514330" cy="5847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spAutoFit/>
          </a:bodyPr>
          <a:lstStyle>
            <a:lvl1pPr algn="l">
              <a:lnSpc>
                <a:spcPct val="100000"/>
              </a:lnSpc>
              <a:spcAft>
                <a:spcPts val="600"/>
              </a:spcAft>
              <a:defRPr lang="en-US" sz="4000" b="1">
                <a:ln>
                  <a:solidFill>
                    <a:srgbClr val="0070C0">
                      <a:alpha val="20000"/>
                    </a:srgbClr>
                  </a:solidFill>
                </a:ln>
                <a:solidFill>
                  <a:srgbClr val="000000"/>
                </a:solidFill>
                <a:latin typeface="Book Antiqua" pitchFamily="18" charset="0"/>
                <a:ea typeface="+mn-ea"/>
                <a:cs typeface="Arial" pitchFamily="34" charset="0"/>
              </a:defRPr>
            </a:lvl1pPr>
          </a:lstStyle>
          <a:p>
            <a:pPr lvl="0" algn="l" eaLnBrk="0" fontAlgn="base" hangingPunct="0">
              <a:lnSpc>
                <a:spcPct val="95000"/>
              </a:lnSpc>
              <a:spcAft>
                <a:spcPct val="0"/>
              </a:spcAft>
            </a:pPr>
            <a:r>
              <a:rPr lang="ko-KR" altLang="en-US" dirty="0"/>
              <a:t>마스터 제목 스타일 편집</a:t>
            </a:r>
            <a:endParaRPr lang="en-US" dirty="0"/>
          </a:p>
        </p:txBody>
      </p:sp>
      <p:sp>
        <p:nvSpPr>
          <p:cNvPr id="11" name="Rectangle 3"/>
          <p:cNvSpPr>
            <a:spLocks noChangeArrowheads="1"/>
          </p:cNvSpPr>
          <p:nvPr userDrawn="1"/>
        </p:nvSpPr>
        <p:spPr bwMode="auto">
          <a:xfrm>
            <a:off x="265259" y="5962691"/>
            <a:ext cx="2612895" cy="246221"/>
          </a:xfrm>
          <a:prstGeom prst="rect">
            <a:avLst/>
          </a:prstGeom>
          <a:noFill/>
          <a:ln>
            <a:noFill/>
          </a:ln>
          <a:effectLst/>
          <a:extLst>
            <a:ext uri="{909E8E84-426E-40DD-AFC4-6F175D3DCCD1}">
              <a14:hiddenFill xmlns:a14="http://schemas.microsoft.com/office/drawing/2010/main">
                <a:solidFill>
                  <a:srgbClr val="0571B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Aft>
                <a:spcPts val="600"/>
              </a:spcAft>
              <a:defRPr/>
            </a:pPr>
            <a:r>
              <a:rPr lang="en-US" sz="800" dirty="0">
                <a:solidFill>
                  <a:srgbClr val="000000"/>
                </a:solidFill>
              </a:rPr>
              <a:t>This document is confidential and is intended solely for</a:t>
            </a:r>
            <a:br>
              <a:rPr lang="en-US" sz="800" dirty="0">
                <a:solidFill>
                  <a:srgbClr val="000000"/>
                </a:solidFill>
              </a:rPr>
            </a:br>
            <a:r>
              <a:rPr lang="en-US" sz="800" dirty="0">
                <a:solidFill>
                  <a:srgbClr val="000000"/>
                </a:solidFill>
              </a:rPr>
              <a:t>the use and information of Samsung</a:t>
            </a:r>
          </a:p>
        </p:txBody>
      </p:sp>
      <p:sp>
        <p:nvSpPr>
          <p:cNvPr id="12" name="Rectangle 8"/>
          <p:cNvSpPr>
            <a:spLocks noChangeArrowheads="1"/>
          </p:cNvSpPr>
          <p:nvPr userDrawn="1"/>
        </p:nvSpPr>
        <p:spPr bwMode="auto">
          <a:xfrm flipV="1">
            <a:off x="265250" y="2036771"/>
            <a:ext cx="8613531" cy="74612"/>
          </a:xfrm>
          <a:prstGeom prst="rect">
            <a:avLst/>
          </a:prstGeom>
          <a:solidFill>
            <a:srgbClr val="41AEF9"/>
          </a:solidFill>
          <a:ln>
            <a:noFill/>
          </a:ln>
        </p:spPr>
        <p:txBody>
          <a:bodyPr lIns="91371" tIns="45684" rIns="91371" bIns="45684"/>
          <a:lstStyle/>
          <a:p>
            <a:pPr algn="ctr" eaLnBrk="0" hangingPunct="0">
              <a:defRPr/>
            </a:pPr>
            <a:endParaRPr lang="en-GB" sz="1200" b="1" dirty="0">
              <a:solidFill>
                <a:srgbClr val="000000"/>
              </a:solidFill>
            </a:endParaRPr>
          </a:p>
        </p:txBody>
      </p:sp>
      <p:sp>
        <p:nvSpPr>
          <p:cNvPr id="13" name="Rectangle 2"/>
          <p:cNvSpPr>
            <a:spLocks noChangeArrowheads="1"/>
          </p:cNvSpPr>
          <p:nvPr userDrawn="1"/>
        </p:nvSpPr>
        <p:spPr bwMode="auto">
          <a:xfrm>
            <a:off x="262308" y="246072"/>
            <a:ext cx="1304844" cy="123111"/>
          </a:xfrm>
          <a:prstGeom prst="rect">
            <a:avLst/>
          </a:prstGeom>
          <a:noFill/>
          <a:ln w="9525">
            <a:noFill/>
            <a:miter lim="800000"/>
            <a:headEnd/>
            <a:tailEnd/>
          </a:ln>
          <a:effectLst/>
        </p:spPr>
        <p:txBody>
          <a:bodyPr wrap="none" lIns="0" tIns="0" rIns="0" bIns="0">
            <a:spAutoFit/>
          </a:bodyPr>
          <a:lstStyle/>
          <a:p>
            <a:pPr>
              <a:spcAft>
                <a:spcPts val="600"/>
              </a:spcAft>
              <a:defRPr/>
            </a:pPr>
            <a:r>
              <a:rPr lang="en-US" sz="800" dirty="0">
                <a:solidFill>
                  <a:srgbClr val="000000"/>
                </a:solidFill>
              </a:rPr>
              <a:t>Future Planning Group (VD)</a:t>
            </a:r>
          </a:p>
        </p:txBody>
      </p:sp>
      <p:pic>
        <p:nvPicPr>
          <p:cNvPr id="14" name="Picture 2" descr="https://encrypted-tbn0.gstatic.com/images?q=tbn:ANd9GcQ5Wqf876wH9J2G8HLPISqGjX3ixcpJrFqPTi9y-MWa6A_SdCjx"/>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05396" y="369175"/>
            <a:ext cx="2247523" cy="139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606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249479" y="2160006"/>
            <a:ext cx="6646154" cy="1440000"/>
          </a:xfrm>
          <a:pattFill prst="ltUpDiag">
            <a:fgClr>
              <a:srgbClr val="EAEAEA"/>
            </a:fgClr>
            <a:bgClr>
              <a:schemeClr val="bg1"/>
            </a:bgClr>
          </a:pattFill>
          <a:ln w="9525">
            <a:solidFill>
              <a:schemeClr val="tx1"/>
            </a:solidFill>
          </a:ln>
          <a:effectLst/>
        </p:spPr>
        <p:txBody>
          <a:bodyPr wrap="none" lIns="111086" tIns="55543" rIns="111086" bIns="55543" anchor="ctr" anchorCtr="0">
            <a:noAutofit/>
          </a:bodyPr>
          <a:lstStyle>
            <a:lvl1pPr>
              <a:spcAft>
                <a:spcPts val="600"/>
              </a:spcAft>
              <a:defRPr kumimoji="1" lang="en-US" sz="4000">
                <a:gradFill>
                  <a:gsLst>
                    <a:gs pos="0">
                      <a:prstClr val="black"/>
                    </a:gs>
                    <a:gs pos="100000">
                      <a:prstClr val="black"/>
                    </a:gs>
                  </a:gsLst>
                  <a:lin ang="5400000" scaled="0"/>
                </a:gradFill>
                <a:effectLst>
                  <a:glow rad="101600">
                    <a:schemeClr val="bg1">
                      <a:alpha val="40000"/>
                    </a:schemeClr>
                  </a:glow>
                </a:effectLst>
                <a:latin typeface="+mj-lt"/>
                <a:cs typeface="Arial" charset="0"/>
              </a:defRPr>
            </a:lvl1pPr>
          </a:lstStyle>
          <a:p>
            <a:pPr marL="0" lvl="0" indent="0" defTabSz="647931" fontAlgn="base">
              <a:spcAft>
                <a:spcPct val="0"/>
              </a:spcAft>
              <a:buSzPct val="70000"/>
              <a:buFont typeface="Arial" panose="020B0604020202020204" pitchFamily="34" charset="0"/>
            </a:pPr>
            <a:r>
              <a:rPr lang="en-US" altLang="ko-KR" dirty="0"/>
              <a:t>Section Title</a:t>
            </a:r>
            <a:endParaRPr lang="en-US" dirty="0"/>
          </a:p>
        </p:txBody>
      </p:sp>
    </p:spTree>
    <p:extLst>
      <p:ext uri="{BB962C8B-B14F-4D97-AF65-F5344CB8AC3E}">
        <p14:creationId xmlns:p14="http://schemas.microsoft.com/office/powerpoint/2010/main" val="59097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endParaRPr lang="en-US"/>
          </a:p>
        </p:txBody>
      </p:sp>
      <p:sp>
        <p:nvSpPr>
          <p:cNvPr id="3" name="내용 개체 틀 2"/>
          <p:cNvSpPr>
            <a:spLocks noGrp="1"/>
          </p:cNvSpPr>
          <p:nvPr>
            <p:ph idx="1"/>
          </p:nvPr>
        </p:nvSpPr>
        <p:spPr>
          <a:xfrm>
            <a:off x="265240" y="810003"/>
            <a:ext cx="8617926" cy="1307988"/>
          </a:xfrm>
        </p:spPr>
        <p:txBody>
          <a:bodyPr/>
          <a:lstStyle>
            <a:lvl1pPr>
              <a:spcBef>
                <a:spcPts val="0"/>
              </a:spcBef>
              <a:spcAft>
                <a:spcPts val="600"/>
              </a:spcAft>
              <a:defRPr sz="1400" b="0">
                <a:ln>
                  <a:solidFill>
                    <a:srgbClr val="0070C0">
                      <a:alpha val="20000"/>
                    </a:srgbClr>
                  </a:solidFill>
                </a:ln>
                <a:solidFill>
                  <a:schemeClr val="tx1">
                    <a:lumMod val="75000"/>
                    <a:lumOff val="25000"/>
                  </a:schemeClr>
                </a:solidFill>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3110788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spcAft>
                <a:spcPts val="600"/>
              </a:spcAft>
              <a:defRPr/>
            </a:lvl1pPr>
          </a:lstStyle>
          <a:p>
            <a:r>
              <a:rPr lang="ko-KR" altLang="en-US"/>
              <a:t>마스터 제목 스타일 편집</a:t>
            </a:r>
            <a:endParaRPr lang="en-US"/>
          </a:p>
        </p:txBody>
      </p:sp>
    </p:spTree>
    <p:extLst>
      <p:ext uri="{BB962C8B-B14F-4D97-AF65-F5344CB8AC3E}">
        <p14:creationId xmlns:p14="http://schemas.microsoft.com/office/powerpoint/2010/main" val="265758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endParaRPr lang="en-US"/>
          </a:p>
        </p:txBody>
      </p:sp>
      <p:sp>
        <p:nvSpPr>
          <p:cNvPr id="3" name="내용 개체 틀 2"/>
          <p:cNvSpPr>
            <a:spLocks noGrp="1"/>
          </p:cNvSpPr>
          <p:nvPr>
            <p:ph idx="1"/>
          </p:nvPr>
        </p:nvSpPr>
        <p:spPr>
          <a:xfrm>
            <a:off x="265240" y="810003"/>
            <a:ext cx="8617926" cy="1307988"/>
          </a:xfrm>
        </p:spPr>
        <p:txBody>
          <a:bodyPr/>
          <a:lstStyle>
            <a:lvl1pPr>
              <a:spcBef>
                <a:spcPts val="0"/>
              </a:spcBef>
              <a:spcAft>
                <a:spcPts val="600"/>
              </a:spcAft>
              <a:defRPr sz="1400" b="0">
                <a:ln>
                  <a:solidFill>
                    <a:srgbClr val="0070C0">
                      <a:alpha val="20000"/>
                    </a:srgbClr>
                  </a:solidFill>
                </a:ln>
                <a:solidFill>
                  <a:schemeClr val="tx1">
                    <a:lumMod val="75000"/>
                    <a:lumOff val="25000"/>
                  </a:schemeClr>
                </a:solidFill>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1942984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461876"/>
          </a:xfrm>
        </p:spPr>
        <p:txBody>
          <a:bodyPr/>
          <a:lstStyle>
            <a:lvl1pPr marL="0" indent="0">
              <a:spcBef>
                <a:spcPts val="0"/>
              </a:spcBef>
              <a:spcAft>
                <a:spcPts val="600"/>
              </a:spcAft>
              <a:buNone/>
              <a:defRPr/>
            </a:lvl1pPr>
            <a:lvl2pPr>
              <a:spcBef>
                <a:spcPts val="0"/>
              </a:spcBef>
              <a:spcAft>
                <a:spcPts val="600"/>
              </a:spcAft>
              <a:defRPr sz="16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25141585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제목+내용+요약">
    <p:spTree>
      <p:nvGrpSpPr>
        <p:cNvPr id="1" name=""/>
        <p:cNvGrpSpPr/>
        <p:nvPr/>
      </p:nvGrpSpPr>
      <p:grpSpPr>
        <a:xfrm>
          <a:off x="0" y="0"/>
          <a:ext cx="0" cy="0"/>
          <a:chOff x="0" y="0"/>
          <a:chExt cx="0" cy="0"/>
        </a:xfrm>
      </p:grpSpPr>
      <p:sp>
        <p:nvSpPr>
          <p:cNvPr id="3" name="내용 개체 틀 2"/>
          <p:cNvSpPr>
            <a:spLocks noGrp="1"/>
          </p:cNvSpPr>
          <p:nvPr>
            <p:ph idx="1"/>
          </p:nvPr>
        </p:nvSpPr>
        <p:spPr>
          <a:xfrm>
            <a:off x="1424354" y="288010"/>
            <a:ext cx="7458810" cy="1400321"/>
          </a:xfrm>
        </p:spPr>
        <p:txBody>
          <a:bodyPr/>
          <a:lstStyle>
            <a:lvl1pPr marL="0" indent="0">
              <a:spcBef>
                <a:spcPts val="0"/>
              </a:spcBef>
              <a:spcAft>
                <a:spcPts val="600"/>
              </a:spcAft>
              <a:buNone/>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모서리가 둥근 직사각형 3"/>
          <p:cNvSpPr/>
          <p:nvPr userDrawn="1"/>
        </p:nvSpPr>
        <p:spPr>
          <a:xfrm>
            <a:off x="93087" y="159728"/>
            <a:ext cx="1236141" cy="1339153"/>
          </a:xfrm>
          <a:prstGeom prst="roundRect">
            <a:avLst/>
          </a:prstGeom>
          <a:solidFill>
            <a:srgbClr val="FFFFFF"/>
          </a:solidFill>
          <a:ln w="57150" cap="flat" cmpd="sng" algn="ctr">
            <a:solidFill>
              <a:srgbClr val="066BB0">
                <a:lumMod val="60000"/>
                <a:lumOff val="40000"/>
              </a:srgbClr>
            </a:solidFill>
            <a:prstDash val="solid"/>
          </a:ln>
          <a:effectLst/>
        </p:spPr>
        <p:txBody>
          <a:bodyPr lIns="91376" tIns="45689" rIns="91376" bIns="45689" rtlCol="0" anchor="ctr">
            <a:noAutofit/>
          </a:bodyPr>
          <a:lstStyle/>
          <a:p>
            <a:pPr algn="ctr" fontAlgn="base" latinLnBrk="0">
              <a:spcBef>
                <a:spcPct val="0"/>
              </a:spcBef>
              <a:spcAft>
                <a:spcPct val="0"/>
              </a:spcAft>
              <a:defRPr/>
            </a:pPr>
            <a:endParaRPr lang="ko-KR" altLang="en-US" sz="1200" kern="0" dirty="0">
              <a:solidFill>
                <a:srgbClr val="000000"/>
              </a:solidFill>
              <a:latin typeface="Arial"/>
            </a:endParaRPr>
          </a:p>
        </p:txBody>
      </p:sp>
    </p:spTree>
    <p:extLst>
      <p:ext uri="{BB962C8B-B14F-4D97-AF65-F5344CB8AC3E}">
        <p14:creationId xmlns:p14="http://schemas.microsoft.com/office/powerpoint/2010/main" val="67939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1462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6" name="텍스트 개체 틀 5"/>
          <p:cNvSpPr>
            <a:spLocks noGrp="1"/>
          </p:cNvSpPr>
          <p:nvPr>
            <p:ph type="body" sz="quarter" idx="10"/>
          </p:nvPr>
        </p:nvSpPr>
        <p:spPr>
          <a:xfrm>
            <a:off x="265240" y="295203"/>
            <a:ext cx="8617926" cy="1384932"/>
          </a:xfrm>
          <a:prstGeom prst="rect">
            <a:avLst/>
          </a:prstGeom>
        </p:spPr>
        <p:txBody>
          <a:bodyPr wrap="square" lIns="91376" tIns="45689" rIns="91376" bIns="45689">
            <a:spAutoFit/>
          </a:bodyPr>
          <a:lstStyle>
            <a:lvl1pPr marL="0" indent="0">
              <a:spcBef>
                <a:spcPts val="0"/>
              </a:spcBef>
              <a:spcAft>
                <a:spcPts val="600"/>
              </a:spcAft>
              <a:buNone/>
              <a:defRPr lang="ko-KR" altLang="en-US" sz="2000" b="1" kern="1200" dirty="0" smtClean="0">
                <a:ln>
                  <a:solidFill>
                    <a:schemeClr val="accent4">
                      <a:alpha val="20000"/>
                    </a:schemeClr>
                  </a:solidFill>
                </a:ln>
                <a:solidFill>
                  <a:schemeClr val="tx1"/>
                </a:solidFill>
                <a:latin typeface="+mn-ea"/>
                <a:ea typeface="+mn-ea"/>
                <a:cs typeface="Arial" pitchFamily="34" charset="0"/>
              </a:defRPr>
            </a:lvl1pPr>
            <a:lvl2pPr marL="628215"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075580"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22946"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4pPr>
            <a:lvl5pPr marL="1970309" indent="-180850">
              <a:spcBef>
                <a:spcPts val="0"/>
              </a:spcBef>
              <a:spcAft>
                <a:spcPts val="600"/>
              </a:spcAft>
              <a:defRPr lang="en-US" sz="1100" kern="1200" dirty="0">
                <a:ln>
                  <a:solidFill>
                    <a:srgbClr val="0070C0">
                      <a:alpha val="20000"/>
                    </a:srgbClr>
                  </a:solidFill>
                </a:ln>
                <a:solidFill>
                  <a:schemeClr val="tx1">
                    <a:lumMod val="50000"/>
                    <a:lumOff val="50000"/>
                  </a:schemeClr>
                </a:solidFill>
                <a:latin typeface="+mn-ea"/>
                <a:ea typeface="+mn-ea"/>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Slide Number Placeholder 5"/>
          <p:cNvSpPr>
            <a:spLocks noGrp="1"/>
          </p:cNvSpPr>
          <p:nvPr>
            <p:ph type="sldNum" sz="quarter" idx="11"/>
          </p:nvPr>
        </p:nvSpPr>
        <p:spPr>
          <a:xfrm>
            <a:off x="8374681" y="6573838"/>
            <a:ext cx="498231" cy="184150"/>
          </a:xfrm>
          <a:prstGeom prst="rect">
            <a:avLst/>
          </a:prstGeom>
        </p:spPr>
        <p:txBody>
          <a:bodyPr lIns="91381" tIns="45690" rIns="91381" bIns="45690"/>
          <a:lstStyle>
            <a:lvl1pPr>
              <a:defRPr/>
            </a:lvl1pPr>
          </a:lstStyle>
          <a:p>
            <a:pPr>
              <a:defRPr/>
            </a:pPr>
            <a:fld id="{6DAFEB17-3B68-4B67-9F3B-D0E5900314AA}"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86250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spcAft>
                <a:spcPts val="600"/>
              </a:spcAft>
              <a:defRPr/>
            </a:lvl1pPr>
          </a:lstStyle>
          <a:p>
            <a:r>
              <a:rPr lang="ko-KR" altLang="en-US"/>
              <a:t>마스터 제목 스타일 편집</a:t>
            </a:r>
            <a:endParaRPr lang="en-US"/>
          </a:p>
        </p:txBody>
      </p:sp>
    </p:spTree>
    <p:extLst>
      <p:ext uri="{BB962C8B-B14F-4D97-AF65-F5344CB8AC3E}">
        <p14:creationId xmlns:p14="http://schemas.microsoft.com/office/powerpoint/2010/main" val="265427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461876"/>
          </a:xfrm>
        </p:spPr>
        <p:txBody>
          <a:bodyPr/>
          <a:lstStyle>
            <a:lvl1pPr marL="0" indent="0">
              <a:spcBef>
                <a:spcPts val="0"/>
              </a:spcBef>
              <a:spcAft>
                <a:spcPts val="600"/>
              </a:spcAft>
              <a:buNone/>
              <a:defRPr/>
            </a:lvl1pPr>
            <a:lvl2pPr>
              <a:spcBef>
                <a:spcPts val="0"/>
              </a:spcBef>
              <a:spcAft>
                <a:spcPts val="600"/>
              </a:spcAft>
              <a:defRPr sz="16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131627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내용+요약">
    <p:spTree>
      <p:nvGrpSpPr>
        <p:cNvPr id="1" name=""/>
        <p:cNvGrpSpPr/>
        <p:nvPr/>
      </p:nvGrpSpPr>
      <p:grpSpPr>
        <a:xfrm>
          <a:off x="0" y="0"/>
          <a:ext cx="0" cy="0"/>
          <a:chOff x="0" y="0"/>
          <a:chExt cx="0" cy="0"/>
        </a:xfrm>
      </p:grpSpPr>
      <p:sp>
        <p:nvSpPr>
          <p:cNvPr id="3" name="내용 개체 틀 2"/>
          <p:cNvSpPr>
            <a:spLocks noGrp="1"/>
          </p:cNvSpPr>
          <p:nvPr>
            <p:ph idx="1"/>
          </p:nvPr>
        </p:nvSpPr>
        <p:spPr>
          <a:xfrm>
            <a:off x="1424354" y="288010"/>
            <a:ext cx="7458810" cy="1400321"/>
          </a:xfrm>
        </p:spPr>
        <p:txBody>
          <a:bodyPr/>
          <a:lstStyle>
            <a:lvl1pPr marL="0" indent="0">
              <a:spcBef>
                <a:spcPts val="0"/>
              </a:spcBef>
              <a:spcAft>
                <a:spcPts val="600"/>
              </a:spcAft>
              <a:buNone/>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모서리가 둥근 직사각형 3"/>
          <p:cNvSpPr/>
          <p:nvPr userDrawn="1"/>
        </p:nvSpPr>
        <p:spPr>
          <a:xfrm>
            <a:off x="93087" y="159728"/>
            <a:ext cx="1236141" cy="1339153"/>
          </a:xfrm>
          <a:prstGeom prst="roundRect">
            <a:avLst/>
          </a:prstGeom>
          <a:solidFill>
            <a:srgbClr val="FFFFFF"/>
          </a:solidFill>
          <a:ln w="57150" cap="flat" cmpd="sng" algn="ctr">
            <a:solidFill>
              <a:srgbClr val="066BB0">
                <a:lumMod val="60000"/>
                <a:lumOff val="40000"/>
              </a:srgbClr>
            </a:solidFill>
            <a:prstDash val="solid"/>
          </a:ln>
          <a:effectLst/>
        </p:spPr>
        <p:txBody>
          <a:bodyPr lIns="91376" tIns="45689" rIns="91376" bIns="45689" rtlCol="0" anchor="ctr">
            <a:noAutofit/>
          </a:bodyPr>
          <a:lstStyle/>
          <a:p>
            <a:pPr algn="ctr" fontAlgn="base" latinLnBrk="0">
              <a:spcBef>
                <a:spcPct val="0"/>
              </a:spcBef>
              <a:spcAft>
                <a:spcPct val="0"/>
              </a:spcAft>
              <a:defRPr/>
            </a:pPr>
            <a:endParaRPr lang="ko-KR" altLang="en-US" sz="1200" kern="0" dirty="0">
              <a:solidFill>
                <a:srgbClr val="000000"/>
              </a:solidFill>
              <a:latin typeface="Arial"/>
            </a:endParaRPr>
          </a:p>
        </p:txBody>
      </p:sp>
    </p:spTree>
    <p:extLst>
      <p:ext uri="{BB962C8B-B14F-4D97-AF65-F5344CB8AC3E}">
        <p14:creationId xmlns:p14="http://schemas.microsoft.com/office/powerpoint/2010/main" val="6794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54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6" name="텍스트 개체 틀 5"/>
          <p:cNvSpPr>
            <a:spLocks noGrp="1"/>
          </p:cNvSpPr>
          <p:nvPr>
            <p:ph type="body" sz="quarter" idx="10"/>
          </p:nvPr>
        </p:nvSpPr>
        <p:spPr>
          <a:xfrm>
            <a:off x="265240" y="295203"/>
            <a:ext cx="8617926" cy="1384932"/>
          </a:xfrm>
          <a:prstGeom prst="rect">
            <a:avLst/>
          </a:prstGeom>
        </p:spPr>
        <p:txBody>
          <a:bodyPr wrap="square" lIns="91376" tIns="45689" rIns="91376" bIns="45689">
            <a:spAutoFit/>
          </a:bodyPr>
          <a:lstStyle>
            <a:lvl1pPr marL="0" indent="0">
              <a:spcBef>
                <a:spcPts val="0"/>
              </a:spcBef>
              <a:spcAft>
                <a:spcPts val="600"/>
              </a:spcAft>
              <a:buNone/>
              <a:defRPr lang="ko-KR" altLang="en-US" sz="2000" b="1" kern="1200" dirty="0" smtClean="0">
                <a:ln>
                  <a:solidFill>
                    <a:schemeClr val="accent4">
                      <a:alpha val="20000"/>
                    </a:schemeClr>
                  </a:solidFill>
                </a:ln>
                <a:solidFill>
                  <a:schemeClr val="tx1"/>
                </a:solidFill>
                <a:latin typeface="+mn-ea"/>
                <a:ea typeface="+mn-ea"/>
                <a:cs typeface="Arial" pitchFamily="34" charset="0"/>
              </a:defRPr>
            </a:lvl1pPr>
            <a:lvl2pPr marL="628215"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075580"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22946"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4pPr>
            <a:lvl5pPr marL="1970309" indent="-180850">
              <a:spcBef>
                <a:spcPts val="0"/>
              </a:spcBef>
              <a:spcAft>
                <a:spcPts val="600"/>
              </a:spcAft>
              <a:defRPr lang="en-US" sz="1100" kern="1200" dirty="0">
                <a:ln>
                  <a:solidFill>
                    <a:srgbClr val="0070C0">
                      <a:alpha val="20000"/>
                    </a:srgbClr>
                  </a:solidFill>
                </a:ln>
                <a:solidFill>
                  <a:schemeClr val="tx1">
                    <a:lumMod val="50000"/>
                    <a:lumOff val="50000"/>
                  </a:schemeClr>
                </a:solidFill>
                <a:latin typeface="+mn-ea"/>
                <a:ea typeface="+mn-ea"/>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Slide Number Placeholder 5"/>
          <p:cNvSpPr>
            <a:spLocks noGrp="1"/>
          </p:cNvSpPr>
          <p:nvPr>
            <p:ph type="sldNum" sz="quarter" idx="11"/>
          </p:nvPr>
        </p:nvSpPr>
        <p:spPr>
          <a:xfrm>
            <a:off x="8374681" y="6573838"/>
            <a:ext cx="498231" cy="184150"/>
          </a:xfrm>
          <a:prstGeom prst="rect">
            <a:avLst/>
          </a:prstGeom>
        </p:spPr>
        <p:txBody>
          <a:bodyPr lIns="91381" tIns="45690" rIns="91381" bIns="45690"/>
          <a:lstStyle>
            <a:lvl1pPr>
              <a:defRPr/>
            </a:lvl1pPr>
          </a:lstStyle>
          <a:p>
            <a:pPr>
              <a:defRPr/>
            </a:pPr>
            <a:fld id="{6DAFEB17-3B68-4B67-9F3B-D0E5900314AA}" type="slidenum">
              <a:rPr lang="en-US"/>
              <a:pPr>
                <a:defRPr/>
              </a:pPr>
              <a:t>‹#›</a:t>
            </a:fld>
            <a:endParaRPr lang="en-US" dirty="0"/>
          </a:p>
        </p:txBody>
      </p:sp>
    </p:spTree>
    <p:extLst>
      <p:ext uri="{BB962C8B-B14F-4D97-AF65-F5344CB8AC3E}">
        <p14:creationId xmlns:p14="http://schemas.microsoft.com/office/powerpoint/2010/main" val="6613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538792"/>
          </a:xfrm>
        </p:spPr>
        <p:txBody>
          <a:bodyPr/>
          <a:lstStyle>
            <a:lvl1pPr marL="0" indent="0">
              <a:spcBef>
                <a:spcPts val="0"/>
              </a:spcBef>
              <a:spcAft>
                <a:spcPts val="600"/>
              </a:spcAft>
              <a:buNone/>
              <a:defRPr>
                <a:latin typeface="맑은 고딕" panose="020B0503020000020004" pitchFamily="50" charset="-127"/>
                <a:ea typeface="맑은 고딕" panose="020B0503020000020004" pitchFamily="50" charset="-127"/>
              </a:defRPr>
            </a:lvl1pPr>
            <a:lvl2pPr>
              <a:spcBef>
                <a:spcPts val="0"/>
              </a:spcBef>
              <a:spcAft>
                <a:spcPts val="600"/>
              </a:spcAft>
              <a:defRPr sz="1600">
                <a:latin typeface="맑은 고딕" panose="020B0503020000020004" pitchFamily="50" charset="-127"/>
                <a:ea typeface="맑은 고딕" panose="020B0503020000020004" pitchFamily="50" charset="-127"/>
              </a:defRPr>
            </a:lvl2pPr>
            <a:lvl3pPr>
              <a:spcBef>
                <a:spcPts val="0"/>
              </a:spcBef>
              <a:spcAft>
                <a:spcPts val="600"/>
              </a:spcAft>
              <a:defRPr>
                <a:latin typeface="맑은 고딕" panose="020B0503020000020004" pitchFamily="50" charset="-127"/>
                <a:ea typeface="맑은 고딕" panose="020B0503020000020004" pitchFamily="50" charset="-127"/>
              </a:defRPr>
            </a:lvl3pPr>
            <a:lvl4pPr>
              <a:spcBef>
                <a:spcPts val="0"/>
              </a:spcBef>
              <a:spcAft>
                <a:spcPts val="600"/>
              </a:spcAft>
              <a:defRPr>
                <a:latin typeface="맑은 고딕" panose="020B0503020000020004" pitchFamily="50" charset="-127"/>
                <a:ea typeface="맑은 고딕" panose="020B0503020000020004" pitchFamily="50" charset="-127"/>
              </a:defRPr>
            </a:lvl4pPr>
            <a:lvl5pPr>
              <a:spcBef>
                <a:spcPts val="0"/>
              </a:spcBef>
              <a:spcAft>
                <a:spcPts val="600"/>
              </a:spcAft>
              <a:defRPr>
                <a:latin typeface="맑은 고딕" panose="020B0503020000020004" pitchFamily="50" charset="-127"/>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93210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265240" y="288009"/>
            <a:ext cx="8617926" cy="400047"/>
          </a:xfrm>
          <a:prstGeom prst="rect">
            <a:avLst/>
          </a:prstGeom>
        </p:spPr>
        <p:txBody>
          <a:bodyPr wrap="square" lIns="91376" tIns="45689" rIns="91376" bIns="45689">
            <a:spAutoFit/>
          </a:bodyPr>
          <a:lstStyle/>
          <a:p>
            <a:pPr marL="0" lvl="0" indent="0" algn="l">
              <a:spcBef>
                <a:spcPts val="0"/>
              </a:spcBef>
              <a:spcAft>
                <a:spcPts val="600"/>
              </a:spcAft>
              <a:buFont typeface="Arial" panose="020B0604020202020204" pitchFamily="34" charset="0"/>
            </a:pPr>
            <a:r>
              <a:rPr lang="ko-KR" altLang="en-US" dirty="0"/>
              <a:t>마스터 제목 스타일 편집</a:t>
            </a:r>
            <a:endParaRPr lang="en-US" dirty="0"/>
          </a:p>
        </p:txBody>
      </p:sp>
      <p:sp>
        <p:nvSpPr>
          <p:cNvPr id="3" name="텍스트 개체 틀 2"/>
          <p:cNvSpPr>
            <a:spLocks noGrp="1"/>
          </p:cNvSpPr>
          <p:nvPr>
            <p:ph type="body" idx="1"/>
          </p:nvPr>
        </p:nvSpPr>
        <p:spPr>
          <a:xfrm>
            <a:off x="265240" y="810016"/>
            <a:ext cx="8617926" cy="1400321"/>
          </a:xfrm>
          <a:prstGeom prst="rect">
            <a:avLst/>
          </a:prstGeom>
        </p:spPr>
        <p:txBody>
          <a:bodyPr wrap="square" lIns="91376" tIns="45689" rIns="91376" bIns="45689">
            <a:spAutoFit/>
          </a:bodyPr>
          <a:lstStyle/>
          <a:p>
            <a:pPr marL="0" lvl="0" indent="0">
              <a:spcBef>
                <a:spcPts val="0"/>
              </a:spcBef>
              <a:spcAft>
                <a:spcPts val="600"/>
              </a:spcAft>
              <a:buNone/>
            </a:pPr>
            <a:r>
              <a:rPr lang="ko-KR" altLang="en-US" dirty="0"/>
              <a:t>마스터 텍스트 스타일을 편집합니다</a:t>
            </a:r>
          </a:p>
          <a:p>
            <a:pPr marL="628215" lvl="1" indent="-180850">
              <a:spcBef>
                <a:spcPts val="0"/>
              </a:spcBef>
              <a:spcAft>
                <a:spcPts val="600"/>
              </a:spcAft>
            </a:pPr>
            <a:r>
              <a:rPr lang="ko-KR" altLang="en-US" dirty="0"/>
              <a:t>둘째 수준</a:t>
            </a:r>
          </a:p>
          <a:p>
            <a:pPr marL="1075580" lvl="2" indent="-180850">
              <a:spcBef>
                <a:spcPts val="0"/>
              </a:spcBef>
              <a:spcAft>
                <a:spcPts val="600"/>
              </a:spcAft>
            </a:pPr>
            <a:r>
              <a:rPr lang="ko-KR" altLang="en-US" dirty="0"/>
              <a:t>셋째 수준</a:t>
            </a:r>
          </a:p>
          <a:p>
            <a:pPr marL="1522946" lvl="3" indent="-180850">
              <a:spcBef>
                <a:spcPts val="0"/>
              </a:spcBef>
              <a:spcAft>
                <a:spcPts val="600"/>
              </a:spcAft>
            </a:pPr>
            <a:r>
              <a:rPr lang="ko-KR" altLang="en-US" dirty="0"/>
              <a:t>넷째 수준</a:t>
            </a:r>
          </a:p>
          <a:p>
            <a:pPr marL="1970309" lvl="4" indent="-180850">
              <a:spcBef>
                <a:spcPts val="0"/>
              </a:spcBef>
              <a:spcAft>
                <a:spcPts val="600"/>
              </a:spcAft>
            </a:pPr>
            <a:r>
              <a:rPr lang="ko-KR" altLang="en-US" dirty="0"/>
              <a:t>다섯째 수준</a:t>
            </a:r>
            <a:endParaRPr lang="en-US" dirty="0"/>
          </a:p>
        </p:txBody>
      </p:sp>
      <p:sp>
        <p:nvSpPr>
          <p:cNvPr id="12" name="Slide Number Placeholder 5"/>
          <p:cNvSpPr txBox="1">
            <a:spLocks/>
          </p:cNvSpPr>
          <p:nvPr/>
        </p:nvSpPr>
        <p:spPr>
          <a:xfrm>
            <a:off x="8721265" y="6588000"/>
            <a:ext cx="161904" cy="153888"/>
          </a:xfrm>
          <a:prstGeom prst="rect">
            <a:avLst/>
          </a:prstGeom>
        </p:spPr>
        <p:txBody>
          <a:bodyPr vert="horz" wrap="none" lIns="0" tIns="0" rIns="0" bIns="0" rtlCol="0" anchor="t" anchorCtr="0">
            <a:spAutoFit/>
          </a:bodyPr>
          <a:lstStyle>
            <a:defPPr>
              <a:defRPr lang="ko-KR"/>
            </a:defPPr>
            <a:lvl1pPr marL="0" algn="r" defTabSz="914400" rtl="0" eaLnBrk="1" fontAlgn="auto" latinLnBrk="1" hangingPunct="1">
              <a:spcBef>
                <a:spcPts val="0"/>
              </a:spcBef>
              <a:spcAft>
                <a:spcPts val="0"/>
              </a:spcAft>
              <a:defRPr sz="1200" kern="1200">
                <a:solidFill>
                  <a:srgbClr val="000000"/>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fld id="{8923D03B-3730-4CF7-B961-E2F69E5B6A9E}" type="slidenum">
              <a:rPr lang="en-US" sz="1000" smtClean="0">
                <a:latin typeface="맑은 고딕"/>
              </a:rPr>
              <a:pPr latinLnBrk="0">
                <a:defRPr/>
              </a:pPr>
              <a:t>‹#›</a:t>
            </a:fld>
            <a:endParaRPr lang="en-US" sz="1000" dirty="0">
              <a:latin typeface="맑은 고딕"/>
            </a:endParaRPr>
          </a:p>
        </p:txBody>
      </p:sp>
      <p:sp>
        <p:nvSpPr>
          <p:cNvPr id="13" name="Rectangle 6"/>
          <p:cNvSpPr/>
          <p:nvPr/>
        </p:nvSpPr>
        <p:spPr>
          <a:xfrm>
            <a:off x="265240" y="6465888"/>
            <a:ext cx="8617926" cy="74612"/>
          </a:xfrm>
          <a:prstGeom prst="rect">
            <a:avLst/>
          </a:prstGeom>
          <a:solidFill>
            <a:srgbClr val="41AEF9"/>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endParaRPr>
          </a:p>
        </p:txBody>
      </p:sp>
      <p:sp>
        <p:nvSpPr>
          <p:cNvPr id="14" name="Rectangle 9"/>
          <p:cNvSpPr/>
          <p:nvPr/>
        </p:nvSpPr>
        <p:spPr>
          <a:xfrm>
            <a:off x="265240" y="136255"/>
            <a:ext cx="8617926" cy="76200"/>
          </a:xfrm>
          <a:prstGeom prst="rect">
            <a:avLst/>
          </a:prstGeom>
          <a:solidFill>
            <a:srgbClr val="066BB0">
              <a:lumMod val="60000"/>
              <a:lumOff val="40000"/>
            </a:srgbClr>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latin typeface="Arial"/>
            </a:endParaRPr>
          </a:p>
        </p:txBody>
      </p:sp>
      <p:sp>
        <p:nvSpPr>
          <p:cNvPr id="16" name="TextBox 15"/>
          <p:cNvSpPr txBox="1"/>
          <p:nvPr/>
        </p:nvSpPr>
        <p:spPr>
          <a:xfrm>
            <a:off x="260830" y="6588000"/>
            <a:ext cx="8055586" cy="123111"/>
          </a:xfrm>
          <a:prstGeom prst="rect">
            <a:avLst/>
          </a:prstGeom>
          <a:noFill/>
        </p:spPr>
        <p:txBody>
          <a:bodyPr wrap="square" lIns="0" tIns="0" rIns="0" bIns="0" rtlCol="0">
            <a:sp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Applications</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and</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Open</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Challenges</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in</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Federated</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Learning</a:t>
            </a:r>
          </a:p>
        </p:txBody>
      </p:sp>
    </p:spTree>
    <p:extLst>
      <p:ext uri="{BB962C8B-B14F-4D97-AF65-F5344CB8AC3E}">
        <p14:creationId xmlns:p14="http://schemas.microsoft.com/office/powerpoint/2010/main" val="31616449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06" r:id="rId9"/>
    <p:sldLayoutId id="2147483709" r:id="rId10"/>
    <p:sldLayoutId id="2147483712" r:id="rId11"/>
    <p:sldLayoutId id="2147483715" r:id="rId12"/>
    <p:sldLayoutId id="2147483718" r:id="rId13"/>
  </p:sldLayoutIdLst>
  <p:txStyles>
    <p:titleStyle>
      <a:lvl1pPr algn="ctr" defTabSz="913765" rtl="0" eaLnBrk="1" latinLnBrk="1" hangingPunct="1">
        <a:spcBef>
          <a:spcPct val="0"/>
        </a:spcBef>
        <a:buNone/>
        <a:defRPr lang="en-US" altLang="en-US" sz="2000" b="1" kern="1200">
          <a:ln>
            <a:solidFill>
              <a:schemeClr val="accent4">
                <a:alpha val="20000"/>
              </a:schemeClr>
            </a:solidFill>
          </a:ln>
          <a:solidFill>
            <a:schemeClr val="tx1"/>
          </a:solidFill>
          <a:latin typeface="+mn-ea"/>
          <a:ea typeface="+mn-ea"/>
          <a:cs typeface="Arial" pitchFamily="34" charset="0"/>
        </a:defRPr>
      </a:lvl1pPr>
    </p:titleStyle>
    <p:bodyStyle>
      <a:lvl1pPr marL="342659" indent="-342659" algn="l" defTabSz="913765" rtl="0" eaLnBrk="1" latinLnBrk="1" hangingPunct="1">
        <a:spcBef>
          <a:spcPct val="20000"/>
        </a:spcBef>
        <a:buFont typeface="Arial" panose="020B0604020202020204" pitchFamily="34" charset="0"/>
        <a:buChar char="•"/>
        <a:defRPr lang="ko-KR" altLang="en-US" sz="2000" b="1" kern="1200" smtClean="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ct val="20000"/>
        </a:spcBef>
        <a:buFont typeface="Arial" panose="020B0604020202020204" pitchFamily="34" charset="0"/>
        <a:buChar char="–"/>
        <a:defRPr lang="ko-KR" altLang="en-US" sz="1200" kern="120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ct val="20000"/>
        </a:spcBef>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3765" rtl="0" eaLnBrk="1" latinLnBrk="1" hangingPunct="1">
        <a:defRPr sz="1800" kern="1200">
          <a:solidFill>
            <a:schemeClr val="tx1"/>
          </a:solidFill>
          <a:latin typeface="+mn-lt"/>
          <a:ea typeface="+mn-ea"/>
          <a:cs typeface="+mn-cs"/>
        </a:defRPr>
      </a:lvl1pPr>
      <a:lvl2pPr marL="456884" algn="l" defTabSz="913765" rtl="0" eaLnBrk="1" latinLnBrk="1" hangingPunct="1">
        <a:defRPr sz="1800" kern="1200">
          <a:solidFill>
            <a:schemeClr val="tx1"/>
          </a:solidFill>
          <a:latin typeface="+mn-lt"/>
          <a:ea typeface="+mn-ea"/>
          <a:cs typeface="+mn-cs"/>
        </a:defRPr>
      </a:lvl2pPr>
      <a:lvl3pPr marL="913765" algn="l" defTabSz="913765" rtl="0" eaLnBrk="1" latinLnBrk="1" hangingPunct="1">
        <a:defRPr sz="1800" kern="1200">
          <a:solidFill>
            <a:schemeClr val="tx1"/>
          </a:solidFill>
          <a:latin typeface="+mn-lt"/>
          <a:ea typeface="+mn-ea"/>
          <a:cs typeface="+mn-cs"/>
        </a:defRPr>
      </a:lvl3pPr>
      <a:lvl4pPr marL="1370652" algn="l" defTabSz="913765" rtl="0" eaLnBrk="1" latinLnBrk="1" hangingPunct="1">
        <a:defRPr sz="1800" kern="1200">
          <a:solidFill>
            <a:schemeClr val="tx1"/>
          </a:solidFill>
          <a:latin typeface="+mn-lt"/>
          <a:ea typeface="+mn-ea"/>
          <a:cs typeface="+mn-cs"/>
        </a:defRPr>
      </a:lvl4pPr>
      <a:lvl5pPr marL="1827535" algn="l" defTabSz="913765" rtl="0" eaLnBrk="1" latinLnBrk="1" hangingPunct="1">
        <a:defRPr sz="1800" kern="1200">
          <a:solidFill>
            <a:schemeClr val="tx1"/>
          </a:solidFill>
          <a:latin typeface="+mn-lt"/>
          <a:ea typeface="+mn-ea"/>
          <a:cs typeface="+mn-cs"/>
        </a:defRPr>
      </a:lvl5pPr>
      <a:lvl6pPr marL="2284419" algn="l" defTabSz="913765" rtl="0" eaLnBrk="1" latinLnBrk="1" hangingPunct="1">
        <a:defRPr sz="1800" kern="1200">
          <a:solidFill>
            <a:schemeClr val="tx1"/>
          </a:solidFill>
          <a:latin typeface="+mn-lt"/>
          <a:ea typeface="+mn-ea"/>
          <a:cs typeface="+mn-cs"/>
        </a:defRPr>
      </a:lvl6pPr>
      <a:lvl7pPr marL="2741304" algn="l" defTabSz="913765" rtl="0" eaLnBrk="1" latinLnBrk="1" hangingPunct="1">
        <a:defRPr sz="1800" kern="1200">
          <a:solidFill>
            <a:schemeClr val="tx1"/>
          </a:solidFill>
          <a:latin typeface="+mn-lt"/>
          <a:ea typeface="+mn-ea"/>
          <a:cs typeface="+mn-cs"/>
        </a:defRPr>
      </a:lvl7pPr>
      <a:lvl8pPr marL="3198187" algn="l" defTabSz="913765" rtl="0" eaLnBrk="1" latinLnBrk="1" hangingPunct="1">
        <a:defRPr sz="1800" kern="1200">
          <a:solidFill>
            <a:schemeClr val="tx1"/>
          </a:solidFill>
          <a:latin typeface="+mn-lt"/>
          <a:ea typeface="+mn-ea"/>
          <a:cs typeface="+mn-cs"/>
        </a:defRPr>
      </a:lvl8pPr>
      <a:lvl9pPr marL="3655072" algn="l" defTabSz="913765"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02C3DAA8-BF2F-4D5A-B778-E004199E2898}" type="datetime1">
              <a:rPr kumimoji="1" lang="ko-KR" altLang="en-US" smtClean="0">
                <a:solidFill>
                  <a:prstClr val="black">
                    <a:tint val="75000"/>
                  </a:prstClr>
                </a:solidFill>
                <a:latin typeface="굴림" pitchFamily="50" charset="-127"/>
                <a:ea typeface="굴림" pitchFamily="50" charset="-127"/>
              </a:rPr>
              <a:pPr fontAlgn="base">
                <a:spcBef>
                  <a:spcPct val="0"/>
                </a:spcBef>
                <a:spcAft>
                  <a:spcPct val="0"/>
                </a:spcAft>
              </a:pPr>
              <a:t>2022-10-27</a:t>
            </a:fld>
            <a:endParaRPr kumimoji="1" lang="ko-KR" altLang="en-US" dirty="0">
              <a:solidFill>
                <a:prstClr val="black">
                  <a:tint val="75000"/>
                </a:prstClr>
              </a:solidFill>
              <a:latin typeface="굴림" pitchFamily="50" charset="-127"/>
              <a:ea typeface="굴림" pitchFamily="50" charset="-127"/>
            </a:endParaRPr>
          </a:p>
        </p:txBody>
      </p:sp>
      <p:sp>
        <p:nvSpPr>
          <p:cNvPr id="5" name="바닥글 개체 틀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kumimoji="1" lang="ko-KR" altLang="en-US" dirty="0">
              <a:solidFill>
                <a:prstClr val="black">
                  <a:tint val="75000"/>
                </a:prstClr>
              </a:solidFill>
              <a:latin typeface="굴림" pitchFamily="50" charset="-127"/>
              <a:ea typeface="굴림" pitchFamily="50" charset="-127"/>
            </a:endParaRPr>
          </a:p>
        </p:txBody>
      </p:sp>
      <p:sp>
        <p:nvSpPr>
          <p:cNvPr id="6" name="슬라이드 번호 개체 틀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1082AD9D-1EAB-4B74-ABD0-5F25523F4501}" type="slidenum">
              <a:rPr kumimoji="1" lang="ko-KR" altLang="en-US" smtClean="0">
                <a:solidFill>
                  <a:prstClr val="black">
                    <a:tint val="75000"/>
                  </a:prstClr>
                </a:solidFill>
                <a:latin typeface="굴림" pitchFamily="50" charset="-127"/>
                <a:ea typeface="굴림" pitchFamily="50" charset="-127"/>
              </a:rPr>
              <a:pPr fontAlgn="base">
                <a:spcBef>
                  <a:spcPct val="0"/>
                </a:spcBef>
                <a:spcAft>
                  <a:spcPct val="0"/>
                </a:spcAft>
              </a:pPr>
              <a:t>‹#›</a:t>
            </a:fld>
            <a:endParaRPr kumimoji="1" lang="ko-KR" altLang="en-US" dirty="0">
              <a:solidFill>
                <a:prstClr val="black">
                  <a:tint val="75000"/>
                </a:prstClr>
              </a:solidFill>
              <a:latin typeface="굴림" pitchFamily="50" charset="-127"/>
              <a:ea typeface="굴림" pitchFamily="50" charset="-127"/>
            </a:endParaRPr>
          </a:p>
        </p:txBody>
      </p:sp>
    </p:spTree>
    <p:extLst>
      <p:ext uri="{BB962C8B-B14F-4D97-AF65-F5344CB8AC3E}">
        <p14:creationId xmlns:p14="http://schemas.microsoft.com/office/powerpoint/2010/main" val="388431475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265240" y="288009"/>
            <a:ext cx="8617926" cy="400047"/>
          </a:xfrm>
          <a:prstGeom prst="rect">
            <a:avLst/>
          </a:prstGeom>
        </p:spPr>
        <p:txBody>
          <a:bodyPr wrap="square" lIns="91376" tIns="45689" rIns="91376" bIns="45689">
            <a:spAutoFit/>
          </a:bodyPr>
          <a:lstStyle/>
          <a:p>
            <a:pPr marL="0" lvl="0" indent="0" algn="l">
              <a:spcBef>
                <a:spcPts val="0"/>
              </a:spcBef>
              <a:spcAft>
                <a:spcPts val="600"/>
              </a:spcAft>
              <a:buFont typeface="Arial" panose="020B0604020202020204" pitchFamily="34" charset="0"/>
            </a:pPr>
            <a:r>
              <a:rPr lang="ko-KR" altLang="en-US" dirty="0"/>
              <a:t>마스터 제목 스타일 편집</a:t>
            </a:r>
            <a:endParaRPr lang="en-US" dirty="0"/>
          </a:p>
        </p:txBody>
      </p:sp>
      <p:sp>
        <p:nvSpPr>
          <p:cNvPr id="3" name="텍스트 개체 틀 2"/>
          <p:cNvSpPr>
            <a:spLocks noGrp="1"/>
          </p:cNvSpPr>
          <p:nvPr>
            <p:ph type="body" idx="1"/>
          </p:nvPr>
        </p:nvSpPr>
        <p:spPr>
          <a:xfrm>
            <a:off x="265240" y="810016"/>
            <a:ext cx="8617926" cy="1400321"/>
          </a:xfrm>
          <a:prstGeom prst="rect">
            <a:avLst/>
          </a:prstGeom>
        </p:spPr>
        <p:txBody>
          <a:bodyPr wrap="square" lIns="91376" tIns="45689" rIns="91376" bIns="45689">
            <a:spAutoFit/>
          </a:bodyPr>
          <a:lstStyle/>
          <a:p>
            <a:pPr marL="0" lvl="0" indent="0">
              <a:spcBef>
                <a:spcPts val="0"/>
              </a:spcBef>
              <a:spcAft>
                <a:spcPts val="600"/>
              </a:spcAft>
              <a:buNone/>
            </a:pPr>
            <a:r>
              <a:rPr lang="ko-KR" altLang="en-US" dirty="0"/>
              <a:t>마스터 텍스트 스타일을 편집합니다</a:t>
            </a:r>
          </a:p>
          <a:p>
            <a:pPr marL="628215" lvl="1" indent="-180850">
              <a:spcBef>
                <a:spcPts val="0"/>
              </a:spcBef>
              <a:spcAft>
                <a:spcPts val="600"/>
              </a:spcAft>
            </a:pPr>
            <a:r>
              <a:rPr lang="ko-KR" altLang="en-US" dirty="0"/>
              <a:t>둘째 수준</a:t>
            </a:r>
          </a:p>
          <a:p>
            <a:pPr marL="1075580" lvl="2" indent="-180850">
              <a:spcBef>
                <a:spcPts val="0"/>
              </a:spcBef>
              <a:spcAft>
                <a:spcPts val="600"/>
              </a:spcAft>
            </a:pPr>
            <a:r>
              <a:rPr lang="ko-KR" altLang="en-US" dirty="0"/>
              <a:t>셋째 수준</a:t>
            </a:r>
          </a:p>
          <a:p>
            <a:pPr marL="1522946" lvl="3" indent="-180850">
              <a:spcBef>
                <a:spcPts val="0"/>
              </a:spcBef>
              <a:spcAft>
                <a:spcPts val="600"/>
              </a:spcAft>
            </a:pPr>
            <a:r>
              <a:rPr lang="ko-KR" altLang="en-US" dirty="0"/>
              <a:t>넷째 수준</a:t>
            </a:r>
          </a:p>
          <a:p>
            <a:pPr marL="1970309" lvl="4" indent="-180850">
              <a:spcBef>
                <a:spcPts val="0"/>
              </a:spcBef>
              <a:spcAft>
                <a:spcPts val="600"/>
              </a:spcAft>
            </a:pPr>
            <a:r>
              <a:rPr lang="ko-KR" altLang="en-US" dirty="0"/>
              <a:t>다섯째 수준</a:t>
            </a:r>
            <a:endParaRPr lang="en-US" dirty="0"/>
          </a:p>
        </p:txBody>
      </p:sp>
      <p:sp>
        <p:nvSpPr>
          <p:cNvPr id="12" name="Slide Number Placeholder 5"/>
          <p:cNvSpPr txBox="1">
            <a:spLocks/>
          </p:cNvSpPr>
          <p:nvPr/>
        </p:nvSpPr>
        <p:spPr>
          <a:xfrm>
            <a:off x="8721265" y="6588000"/>
            <a:ext cx="161904" cy="153888"/>
          </a:xfrm>
          <a:prstGeom prst="rect">
            <a:avLst/>
          </a:prstGeom>
        </p:spPr>
        <p:txBody>
          <a:bodyPr vert="horz" wrap="none" lIns="0" tIns="0" rIns="0" bIns="0" rtlCol="0" anchor="t" anchorCtr="0">
            <a:spAutoFit/>
          </a:bodyPr>
          <a:lstStyle>
            <a:defPPr>
              <a:defRPr lang="ko-KR"/>
            </a:defPPr>
            <a:lvl1pPr marL="0" algn="r" defTabSz="914400" rtl="0" eaLnBrk="1" fontAlgn="auto" latinLnBrk="1" hangingPunct="1">
              <a:spcBef>
                <a:spcPts val="0"/>
              </a:spcBef>
              <a:spcAft>
                <a:spcPts val="0"/>
              </a:spcAft>
              <a:defRPr sz="1200" kern="1200">
                <a:solidFill>
                  <a:srgbClr val="000000"/>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fld id="{8923D03B-3730-4CF7-B961-E2F69E5B6A9E}" type="slidenum">
              <a:rPr lang="en-US" sz="1000" smtClean="0">
                <a:latin typeface="맑은 고딕"/>
              </a:rPr>
              <a:pPr latinLnBrk="0">
                <a:defRPr/>
              </a:pPr>
              <a:t>‹#›</a:t>
            </a:fld>
            <a:endParaRPr lang="en-US" sz="1000" dirty="0">
              <a:latin typeface="맑은 고딕"/>
            </a:endParaRPr>
          </a:p>
        </p:txBody>
      </p:sp>
      <p:sp>
        <p:nvSpPr>
          <p:cNvPr id="13" name="Rectangle 6"/>
          <p:cNvSpPr/>
          <p:nvPr/>
        </p:nvSpPr>
        <p:spPr>
          <a:xfrm>
            <a:off x="265240" y="6465888"/>
            <a:ext cx="8617926" cy="74612"/>
          </a:xfrm>
          <a:prstGeom prst="rect">
            <a:avLst/>
          </a:prstGeom>
          <a:solidFill>
            <a:srgbClr val="41AEF9"/>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endParaRPr>
          </a:p>
        </p:txBody>
      </p:sp>
      <p:sp>
        <p:nvSpPr>
          <p:cNvPr id="14" name="Rectangle 9"/>
          <p:cNvSpPr/>
          <p:nvPr/>
        </p:nvSpPr>
        <p:spPr>
          <a:xfrm>
            <a:off x="265240" y="136255"/>
            <a:ext cx="8617926" cy="76200"/>
          </a:xfrm>
          <a:prstGeom prst="rect">
            <a:avLst/>
          </a:prstGeom>
          <a:solidFill>
            <a:srgbClr val="066BB0">
              <a:lumMod val="60000"/>
              <a:lumOff val="40000"/>
            </a:srgbClr>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latin typeface="Arial"/>
            </a:endParaRPr>
          </a:p>
        </p:txBody>
      </p:sp>
      <p:sp>
        <p:nvSpPr>
          <p:cNvPr id="16" name="TextBox 15"/>
          <p:cNvSpPr txBox="1"/>
          <p:nvPr/>
        </p:nvSpPr>
        <p:spPr>
          <a:xfrm>
            <a:off x="265236" y="6588001"/>
            <a:ext cx="2074516" cy="123111"/>
          </a:xfrm>
          <a:prstGeom prst="rect">
            <a:avLst/>
          </a:prstGeom>
          <a:noFill/>
        </p:spPr>
        <p:txBody>
          <a:bodyPr wrap="square" lIns="0" tIns="0" rIns="0" bIns="0" rtlCol="0">
            <a:spAutoFit/>
          </a:bodyPr>
          <a:lstStyle/>
          <a:p>
            <a:pPr>
              <a:defRPr/>
            </a:pPr>
            <a:r>
              <a:rPr lang="ko-KR" altLang="en-US" sz="800" dirty="0">
                <a:solidFill>
                  <a:prstClr val="black"/>
                </a:solidFill>
              </a:rPr>
              <a:t>혁신성장동력 신규 후보분야 스마트공장</a:t>
            </a:r>
            <a:endParaRPr lang="en-US" altLang="ko-KR" sz="800" dirty="0">
              <a:solidFill>
                <a:prstClr val="black"/>
              </a:solidFill>
            </a:endParaRPr>
          </a:p>
        </p:txBody>
      </p:sp>
    </p:spTree>
    <p:extLst>
      <p:ext uri="{BB962C8B-B14F-4D97-AF65-F5344CB8AC3E}">
        <p14:creationId xmlns:p14="http://schemas.microsoft.com/office/powerpoint/2010/main" val="180845098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lgn="ctr" defTabSz="913765" rtl="0" eaLnBrk="1" latinLnBrk="1" hangingPunct="1">
        <a:spcBef>
          <a:spcPct val="0"/>
        </a:spcBef>
        <a:buNone/>
        <a:defRPr lang="en-US" altLang="en-US" sz="2000" b="1" kern="1200">
          <a:ln>
            <a:solidFill>
              <a:schemeClr val="accent4">
                <a:alpha val="20000"/>
              </a:schemeClr>
            </a:solidFill>
          </a:ln>
          <a:solidFill>
            <a:schemeClr val="tx1"/>
          </a:solidFill>
          <a:latin typeface="+mn-ea"/>
          <a:ea typeface="+mn-ea"/>
          <a:cs typeface="Arial" pitchFamily="34" charset="0"/>
        </a:defRPr>
      </a:lvl1pPr>
    </p:titleStyle>
    <p:bodyStyle>
      <a:lvl1pPr marL="342659" indent="-342659" algn="l" defTabSz="913765" rtl="0" eaLnBrk="1" latinLnBrk="1" hangingPunct="1">
        <a:spcBef>
          <a:spcPct val="20000"/>
        </a:spcBef>
        <a:buFont typeface="Arial" panose="020B0604020202020204" pitchFamily="34" charset="0"/>
        <a:buChar char="•"/>
        <a:defRPr lang="ko-KR" altLang="en-US" sz="2000" b="1" kern="1200" smtClean="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ct val="20000"/>
        </a:spcBef>
        <a:buFont typeface="Arial" panose="020B0604020202020204" pitchFamily="34" charset="0"/>
        <a:buChar char="–"/>
        <a:defRPr lang="ko-KR" altLang="en-US" sz="1200" kern="120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ct val="20000"/>
        </a:spcBef>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3765" rtl="0" eaLnBrk="1" latinLnBrk="1" hangingPunct="1">
        <a:defRPr sz="1800" kern="1200">
          <a:solidFill>
            <a:schemeClr val="tx1"/>
          </a:solidFill>
          <a:latin typeface="+mn-lt"/>
          <a:ea typeface="+mn-ea"/>
          <a:cs typeface="+mn-cs"/>
        </a:defRPr>
      </a:lvl1pPr>
      <a:lvl2pPr marL="456884" algn="l" defTabSz="913765" rtl="0" eaLnBrk="1" latinLnBrk="1" hangingPunct="1">
        <a:defRPr sz="1800" kern="1200">
          <a:solidFill>
            <a:schemeClr val="tx1"/>
          </a:solidFill>
          <a:latin typeface="+mn-lt"/>
          <a:ea typeface="+mn-ea"/>
          <a:cs typeface="+mn-cs"/>
        </a:defRPr>
      </a:lvl2pPr>
      <a:lvl3pPr marL="913765" algn="l" defTabSz="913765" rtl="0" eaLnBrk="1" latinLnBrk="1" hangingPunct="1">
        <a:defRPr sz="1800" kern="1200">
          <a:solidFill>
            <a:schemeClr val="tx1"/>
          </a:solidFill>
          <a:latin typeface="+mn-lt"/>
          <a:ea typeface="+mn-ea"/>
          <a:cs typeface="+mn-cs"/>
        </a:defRPr>
      </a:lvl3pPr>
      <a:lvl4pPr marL="1370652" algn="l" defTabSz="913765" rtl="0" eaLnBrk="1" latinLnBrk="1" hangingPunct="1">
        <a:defRPr sz="1800" kern="1200">
          <a:solidFill>
            <a:schemeClr val="tx1"/>
          </a:solidFill>
          <a:latin typeface="+mn-lt"/>
          <a:ea typeface="+mn-ea"/>
          <a:cs typeface="+mn-cs"/>
        </a:defRPr>
      </a:lvl4pPr>
      <a:lvl5pPr marL="1827535" algn="l" defTabSz="913765" rtl="0" eaLnBrk="1" latinLnBrk="1" hangingPunct="1">
        <a:defRPr sz="1800" kern="1200">
          <a:solidFill>
            <a:schemeClr val="tx1"/>
          </a:solidFill>
          <a:latin typeface="+mn-lt"/>
          <a:ea typeface="+mn-ea"/>
          <a:cs typeface="+mn-cs"/>
        </a:defRPr>
      </a:lvl5pPr>
      <a:lvl6pPr marL="2284419" algn="l" defTabSz="913765" rtl="0" eaLnBrk="1" latinLnBrk="1" hangingPunct="1">
        <a:defRPr sz="1800" kern="1200">
          <a:solidFill>
            <a:schemeClr val="tx1"/>
          </a:solidFill>
          <a:latin typeface="+mn-lt"/>
          <a:ea typeface="+mn-ea"/>
          <a:cs typeface="+mn-cs"/>
        </a:defRPr>
      </a:lvl6pPr>
      <a:lvl7pPr marL="2741304" algn="l" defTabSz="913765" rtl="0" eaLnBrk="1" latinLnBrk="1" hangingPunct="1">
        <a:defRPr sz="1800" kern="1200">
          <a:solidFill>
            <a:schemeClr val="tx1"/>
          </a:solidFill>
          <a:latin typeface="+mn-lt"/>
          <a:ea typeface="+mn-ea"/>
          <a:cs typeface="+mn-cs"/>
        </a:defRPr>
      </a:lvl7pPr>
      <a:lvl8pPr marL="3198187" algn="l" defTabSz="913765" rtl="0" eaLnBrk="1" latinLnBrk="1" hangingPunct="1">
        <a:defRPr sz="1800" kern="1200">
          <a:solidFill>
            <a:schemeClr val="tx1"/>
          </a:solidFill>
          <a:latin typeface="+mn-lt"/>
          <a:ea typeface="+mn-ea"/>
          <a:cs typeface="+mn-cs"/>
        </a:defRPr>
      </a:lvl8pPr>
      <a:lvl9pPr marL="3655072" algn="l" defTabSz="913765"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edML-AI/FedML/tree/master/android" TargetMode="External"/><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FedML-AI/FedML/tree/master/io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edML-AI" TargetMode="External"/><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4" Type="http://schemas.openxmlformats.org/officeDocument/2006/relationships/hyperlink" Target="https://open.fedml.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fedml.ai/resources/papers.html" TargetMode="External"/><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4" Type="http://schemas.openxmlformats.org/officeDocument/2006/relationships/hyperlink" Target="https://fedml.ai/academia-sponsorshi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1912.04977"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912.04977"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iitp.kr/kr/1/knowledge/openReference/view.it?ArticleIdx=5248&amp;count=tru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ites.google.com/view/fl-tutoria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OpenMined/PySyft" TargetMode="External"/><Relationship Id="rId13" Type="http://schemas.openxmlformats.org/officeDocument/2006/relationships/hyperlink" Target="https://github.com/burlachenkok/flpytorch" TargetMode="External"/><Relationship Id="rId3" Type="http://schemas.openxmlformats.org/officeDocument/2006/relationships/hyperlink" Target="https://flower.dev/" TargetMode="External"/><Relationship Id="rId7" Type="http://schemas.openxmlformats.org/officeDocument/2006/relationships/hyperlink" Target="https://www.tensorflow.org/federated?hl=ko" TargetMode="External"/><Relationship Id="rId12" Type="http://schemas.openxmlformats.org/officeDocument/2006/relationships/hyperlink" Target="https://github.com/FederalLab/OpenFed"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github.com/facebookresearch/FLSim" TargetMode="External"/><Relationship Id="rId11" Type="http://schemas.openxmlformats.org/officeDocument/2006/relationships/hyperlink" Target="https://ibmfl.mybluemix.net/" TargetMode="External"/><Relationship Id="rId5" Type="http://schemas.openxmlformats.org/officeDocument/2006/relationships/hyperlink" Target="https://fedml.ai/" TargetMode="External"/><Relationship Id="rId10" Type="http://schemas.openxmlformats.org/officeDocument/2006/relationships/hyperlink" Target="https://github.com/intel/openfl" TargetMode="External"/><Relationship Id="rId4" Type="http://schemas.openxmlformats.org/officeDocument/2006/relationships/hyperlink" Target="http://fedscale.ai/" TargetMode="External"/><Relationship Id="rId9" Type="http://schemas.openxmlformats.org/officeDocument/2006/relationships/hyperlink" Target="https://www.fedai.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106.11570"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003.08673"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ieeexplore.ieee.org/abstract/document/9686048"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hyperlink" Target="https://arxiv.org/abs/2106.11570" TargetMode="External"/><Relationship Id="rId4" Type="http://schemas.openxmlformats.org/officeDocument/2006/relationships/hyperlink" Target="https://github.com/Kwangkee/FL/blob/main/FL%40CSIRO.md#towards-trustworthy-ai"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developer.nvidia.com/clara" TargetMode="External"/><Relationship Id="rId7" Type="http://schemas.openxmlformats.org/officeDocument/2006/relationships/image" Target="../media/image39.jpeg"/><Relationship Id="rId2" Type="http://schemas.openxmlformats.org/officeDocument/2006/relationships/hyperlink" Target="https://www.ntis.go.kr/project/pjtInfo.do?pjtId=1711115544" TargetMode="External"/><Relationship Id="rId1" Type="http://schemas.openxmlformats.org/officeDocument/2006/relationships/slideLayout" Target="../slideLayouts/slideLayout5.xml"/><Relationship Id="rId6" Type="http://schemas.openxmlformats.org/officeDocument/2006/relationships/hyperlink" Target="https://www.nature.com/articles/s41746-020-00323-1" TargetMode="External"/><Relationship Id="rId5" Type="http://schemas.openxmlformats.org/officeDocument/2006/relationships/hyperlink" Target="https://news.developer.nvidia.com/transforming-ai-healthcare-with-federated-learning/" TargetMode="External"/><Relationship Id="rId4" Type="http://schemas.openxmlformats.org/officeDocument/2006/relationships/hyperlink" Target="https://developer.nvidia.com/blog/federated-learning-clara/"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blog.google/technology/health/google-health-studies-app/" TargetMode="External"/><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support.google.com/gboard/answer/9334583?hl=en" TargetMode="External"/><Relationship Id="rId5" Type="http://schemas.openxmlformats.org/officeDocument/2006/relationships/hyperlink" Target="https://ai.googleblog.com/2020/05/federated-analytics-collaborative-data.html" TargetMode="External"/><Relationship Id="rId4" Type="http://schemas.openxmlformats.org/officeDocument/2006/relationships/hyperlink" Target="https://play.google.com/store/apps/details?id=com.google.android.apps.health.research.studie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blog.google/technology/health/google-health-studies-app/"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hyperlink" Target="https://play.google.com/store/apps/details?id=com.google.android.apps.health.research.studi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edML-AI" TargetMode="External"/><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4" Type="http://schemas.openxmlformats.org/officeDocument/2006/relationships/hyperlink" Target="https://fedml.ai/use-cas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open.fedml.ai/octopus/userGuides/index" TargetMode="External"/><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5" Type="http://schemas.openxmlformats.org/officeDocument/2006/relationships/hyperlink" Target="https://open.fedml.ai/beehive/userGuides/index" TargetMode="External"/><Relationship Id="rId4" Type="http://schemas.openxmlformats.org/officeDocument/2006/relationships/hyperlink" Target="https://www.youtube.com/embed/Xgm0XEaMlV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edium.com/@FedML/fedml-ai-platform-releases-the-worlds-federated-learning-open-platform-on-public-cloud-with-an-8024e68a70b6" TargetMode="Externa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523220"/>
          </a:xfrm>
          <a:prstGeom prst="rect">
            <a:avLst/>
          </a:prstGeom>
        </p:spPr>
        <p:txBody>
          <a:bodyPr wrap="square">
            <a:spAutoFit/>
          </a:bodyPr>
          <a:lstStyle/>
          <a:p>
            <a:r>
              <a:rPr lang="en-US" altLang="ko-KR" sz="1400" b="1" dirty="0" err="1"/>
              <a:t>FedML</a:t>
            </a:r>
            <a:r>
              <a:rPr lang="en-US" altLang="ko-KR" sz="1400" b="1" dirty="0"/>
              <a:t> Product Overview, </a:t>
            </a:r>
            <a:r>
              <a:rPr lang="en-US" altLang="ko-KR" sz="1400" dirty="0">
                <a:hlinkClick r:id="rId2"/>
              </a:rPr>
              <a:t>https://medium.com/@FedML/fedml-ai-platform-releases-the-worlds-federated-learning-open-platform-on-public-cloud-with-an-8024e68a70b6</a:t>
            </a:r>
            <a:r>
              <a:rPr lang="en-US" altLang="ko-KR" sz="1400" dirty="0"/>
              <a:t> </a:t>
            </a:r>
            <a:endParaRPr lang="ko-KR" altLang="en-US" sz="1400" dirty="0"/>
          </a:p>
        </p:txBody>
      </p:sp>
      <p:pic>
        <p:nvPicPr>
          <p:cNvPr id="2050" name="Picture 2">
            <a:extLst>
              <a:ext uri="{FF2B5EF4-FFF2-40B4-BE49-F238E27FC236}">
                <a16:creationId xmlns:a16="http://schemas.microsoft.com/office/drawing/2014/main" id="{BEFED396-A488-C3C1-F167-2250E4EC3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44824"/>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7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2677656"/>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3.4 Provide free public cloud aggregation server and private cloud deployment with Docker</a:t>
            </a:r>
          </a:p>
          <a:p>
            <a:endParaRPr lang="en-US" altLang="ko-KR" sz="1400" dirty="0">
              <a:effectLst/>
              <a:latin typeface="+mn-ea"/>
            </a:endParaRPr>
          </a:p>
          <a:p>
            <a:r>
              <a:rPr lang="en-US" altLang="ko-KR" sz="1400" dirty="0">
                <a:effectLst/>
                <a:latin typeface="+mn-ea"/>
              </a:rPr>
              <a:t>To reduce the difficulty of federated training, </a:t>
            </a:r>
            <a:r>
              <a:rPr lang="en-US" altLang="ko-KR" sz="1400" dirty="0" err="1">
                <a:effectLst/>
                <a:latin typeface="+mn-ea"/>
              </a:rPr>
              <a:t>FedML’s</a:t>
            </a:r>
            <a:r>
              <a:rPr lang="en-US" altLang="ko-KR" sz="1400" dirty="0">
                <a:effectLst/>
                <a:latin typeface="+mn-ea"/>
              </a:rPr>
              <a:t> open platform provides a </a:t>
            </a:r>
            <a:r>
              <a:rPr lang="en-US" altLang="ko-KR" sz="1400" dirty="0">
                <a:solidFill>
                  <a:srgbClr val="FF0000"/>
                </a:solidFill>
                <a:effectLst/>
                <a:latin typeface="+mn-ea"/>
              </a:rPr>
              <a:t>public cloud aggregation server </a:t>
            </a:r>
            <a:r>
              <a:rPr lang="en-US" altLang="ko-KR" sz="1400" dirty="0">
                <a:effectLst/>
                <a:latin typeface="+mn-ea"/>
              </a:rPr>
              <a:t>for everyone. Users can arbitrarily select free service nodes offered on the public cloud when initiating training.</a:t>
            </a:r>
          </a:p>
          <a:p>
            <a:r>
              <a:rPr lang="en-US" altLang="ko-KR" sz="1400" dirty="0" err="1">
                <a:effectLst/>
                <a:latin typeface="+mn-ea"/>
              </a:rPr>
              <a:t>FedML</a:t>
            </a:r>
            <a:r>
              <a:rPr lang="en-US" altLang="ko-KR" sz="1400" dirty="0">
                <a:effectLst/>
                <a:latin typeface="+mn-ea"/>
              </a:rPr>
              <a:t> also considers more secure and strict deployment requirements for platform users. For this reason, </a:t>
            </a:r>
            <a:r>
              <a:rPr lang="en-US" altLang="ko-KR" sz="1400" dirty="0" err="1">
                <a:effectLst/>
                <a:latin typeface="+mn-ea"/>
              </a:rPr>
              <a:t>FedML</a:t>
            </a:r>
            <a:r>
              <a:rPr lang="en-US" altLang="ko-KR" sz="1400" dirty="0">
                <a:effectLst/>
                <a:latin typeface="+mn-ea"/>
              </a:rPr>
              <a:t> platform has also developed a private aggregation server library that can be deployed freely. It still only needs a one-line command, that is, the “</a:t>
            </a:r>
            <a:r>
              <a:rPr lang="en-US" altLang="ko-KR" sz="1400" dirty="0" err="1">
                <a:effectLst/>
                <a:latin typeface="+mn-ea"/>
              </a:rPr>
              <a:t>fedml</a:t>
            </a:r>
            <a:r>
              <a:rPr lang="en-US" altLang="ko-KR" sz="1400" dirty="0">
                <a:effectLst/>
                <a:latin typeface="+mn-ea"/>
              </a:rPr>
              <a:t> login -s” command to run a </a:t>
            </a:r>
            <a:r>
              <a:rPr lang="en-US" altLang="ko-KR" sz="1400" dirty="0">
                <a:solidFill>
                  <a:srgbClr val="FF0000"/>
                </a:solidFill>
                <a:effectLst/>
                <a:latin typeface="+mn-ea"/>
              </a:rPr>
              <a:t>secure docker environment at any self-hosted server</a:t>
            </a:r>
            <a:r>
              <a:rPr lang="en-US" altLang="ko-KR" sz="1400" dirty="0">
                <a:effectLst/>
                <a:latin typeface="+mn-ea"/>
              </a:rPr>
              <a:t>. </a:t>
            </a:r>
          </a:p>
        </p:txBody>
      </p:sp>
      <p:pic>
        <p:nvPicPr>
          <p:cNvPr id="8194" name="Picture 2">
            <a:extLst>
              <a:ext uri="{FF2B5EF4-FFF2-40B4-BE49-F238E27FC236}">
                <a16:creationId xmlns:a16="http://schemas.microsoft.com/office/drawing/2014/main" id="{77CCEFE7-FA63-9190-7785-A06634E38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801820"/>
            <a:ext cx="4867300" cy="271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7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5909310"/>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3.5 Experiment monitoring and analysis capabilities tailored for distributed training</a:t>
            </a:r>
          </a:p>
          <a:p>
            <a:endParaRPr lang="en-US" altLang="ko-KR" sz="1400" dirty="0">
              <a:effectLst/>
              <a:latin typeface="+mn-ea"/>
            </a:endParaRPr>
          </a:p>
          <a:p>
            <a:r>
              <a:rPr lang="en-US" altLang="ko-KR" sz="1400" dirty="0">
                <a:effectLst/>
                <a:latin typeface="+mn-ea"/>
              </a:rPr>
              <a:t>In addition to the features mentioned above of lowering the user access threshold, the </a:t>
            </a:r>
            <a:r>
              <a:rPr lang="en-US" altLang="ko-KR" sz="1400" dirty="0" err="1">
                <a:effectLst/>
                <a:latin typeface="+mn-ea"/>
              </a:rPr>
              <a:t>FedML</a:t>
            </a:r>
            <a:r>
              <a:rPr lang="en-US" altLang="ko-KR" sz="1400" dirty="0">
                <a:effectLst/>
                <a:latin typeface="+mn-ea"/>
              </a:rPr>
              <a:t> platform also helps AI application modeling by providing experimental tracking, management, visualization, and analysis capabilities. Key capabilities currently supported include:</a:t>
            </a:r>
          </a:p>
          <a:p>
            <a:endParaRPr lang="en-US" altLang="ko-KR" sz="1400" dirty="0">
              <a:latin typeface="+mn-ea"/>
            </a:endParaRPr>
          </a:p>
          <a:p>
            <a:r>
              <a:rPr lang="en-US" altLang="ko-KR" sz="1400" dirty="0">
                <a:effectLst/>
                <a:latin typeface="+mn-ea"/>
              </a:rPr>
              <a:t>1. Edge device training status tracking.</a:t>
            </a:r>
          </a:p>
          <a:p>
            <a:endParaRPr lang="en-US" altLang="ko-KR" sz="1400" dirty="0">
              <a:effectLst/>
              <a:latin typeface="+mn-ea"/>
            </a:endParaRPr>
          </a:p>
          <a:p>
            <a:r>
              <a:rPr lang="en-US" altLang="ko-KR" sz="1400" dirty="0">
                <a:effectLst/>
                <a:latin typeface="+mn-ea"/>
              </a:rPr>
              <a:t>2. Custom metrics reporting, such as the accuracy in common classification tasks in deep learning, the error rate of regression tasks, and even the running time of the system state, memory usage, and GPU utilization.</a:t>
            </a:r>
          </a:p>
          <a:p>
            <a:endParaRPr lang="en-US" altLang="ko-KR" sz="1400" dirty="0">
              <a:effectLst/>
              <a:latin typeface="+mn-ea"/>
            </a:endParaRPr>
          </a:p>
          <a:p>
            <a:r>
              <a:rPr lang="en-US" altLang="ko-KR" sz="1400" dirty="0">
                <a:effectLst/>
                <a:latin typeface="+mn-ea"/>
              </a:rPr>
              <a:t>3. Profiling flow and edge device system performance. It can help users to view the execution performance of different subtasks on each edge device, which is </a:t>
            </a:r>
            <a:r>
              <a:rPr lang="en-US" altLang="ko-KR" sz="1400" dirty="0">
                <a:solidFill>
                  <a:srgbClr val="FF0000"/>
                </a:solidFill>
                <a:effectLst/>
                <a:latin typeface="+mn-ea"/>
              </a:rPr>
              <a:t>convenient for analyzing the bottleneck of the system</a:t>
            </a:r>
            <a:r>
              <a:rPr lang="en-US" altLang="ko-KR" sz="1400" dirty="0">
                <a:effectLst/>
                <a:latin typeface="+mn-ea"/>
              </a:rPr>
              <a:t>.</a:t>
            </a:r>
          </a:p>
          <a:p>
            <a:endParaRPr lang="en-US" altLang="ko-KR" sz="1400" dirty="0">
              <a:effectLst/>
              <a:latin typeface="+mn-ea"/>
            </a:endParaRPr>
          </a:p>
          <a:p>
            <a:r>
              <a:rPr lang="en-US" altLang="ko-KR" sz="1400" dirty="0">
                <a:effectLst/>
                <a:latin typeface="+mn-ea"/>
              </a:rPr>
              <a:t>4. Distributed logging. This is a capability that the current general-purpose machine learning platform does not have, and it is convenient to track and analyze the anomalies that occur on each device in a real-time manner.</a:t>
            </a:r>
          </a:p>
          <a:p>
            <a:endParaRPr lang="en-US" altLang="ko-KR" sz="1400" dirty="0">
              <a:effectLst/>
              <a:latin typeface="+mn-ea"/>
            </a:endParaRPr>
          </a:p>
          <a:p>
            <a:r>
              <a:rPr lang="en-US" altLang="ko-KR" sz="1400" dirty="0">
                <a:effectLst/>
                <a:latin typeface="+mn-ea"/>
              </a:rPr>
              <a:t>5. The experimental report allows users to compare multiple experimental results.</a:t>
            </a:r>
          </a:p>
          <a:p>
            <a:endParaRPr lang="en-US" altLang="ko-KR" sz="1400" dirty="0">
              <a:effectLst/>
              <a:latin typeface="+mn-ea"/>
            </a:endParaRPr>
          </a:p>
          <a:p>
            <a:endParaRPr lang="en-US" altLang="ko-KR" sz="1400" dirty="0">
              <a:effectLst/>
              <a:latin typeface="+mn-ea"/>
            </a:endParaRPr>
          </a:p>
          <a:p>
            <a:endParaRPr lang="en-US" altLang="ko-KR" sz="1400" dirty="0">
              <a:effectLst/>
              <a:latin typeface="+mn-ea"/>
            </a:endParaRPr>
          </a:p>
        </p:txBody>
      </p:sp>
    </p:spTree>
    <p:extLst>
      <p:ext uri="{BB962C8B-B14F-4D97-AF65-F5344CB8AC3E}">
        <p14:creationId xmlns:p14="http://schemas.microsoft.com/office/powerpoint/2010/main" val="90163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2677656"/>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3.6 Unified cross-platform design, supporting smartphones and IoT devices</a:t>
            </a:r>
          </a:p>
          <a:p>
            <a:endParaRPr lang="en-US" altLang="ko-KR" sz="1400" dirty="0">
              <a:effectLst/>
              <a:latin typeface="+mn-ea"/>
            </a:endParaRPr>
          </a:p>
          <a:p>
            <a:r>
              <a:rPr lang="en-US" altLang="ko-KR" sz="1400" dirty="0" err="1">
                <a:effectLst/>
                <a:latin typeface="+mn-ea"/>
              </a:rPr>
              <a:t>FedML</a:t>
            </a:r>
            <a:r>
              <a:rPr lang="en-US" altLang="ko-KR" sz="1400" dirty="0">
                <a:effectLst/>
                <a:latin typeface="+mn-ea"/>
              </a:rPr>
              <a:t> also recently released the Android platform for mobile devices; details can be found at the following links:</a:t>
            </a:r>
          </a:p>
          <a:p>
            <a:endParaRPr lang="en-US" altLang="ko-KR" sz="1400" dirty="0">
              <a:effectLst/>
              <a:latin typeface="+mn-ea"/>
            </a:endParaRPr>
          </a:p>
          <a:p>
            <a:r>
              <a:rPr lang="en-US" altLang="ko-KR" sz="1400" dirty="0" err="1">
                <a:effectLst/>
                <a:latin typeface="+mn-ea"/>
              </a:rPr>
              <a:t>FedML</a:t>
            </a:r>
            <a:r>
              <a:rPr lang="en-US" altLang="ko-KR" sz="1400" dirty="0">
                <a:effectLst/>
                <a:latin typeface="+mn-ea"/>
              </a:rPr>
              <a:t> Android Platform: </a:t>
            </a:r>
            <a:r>
              <a:rPr lang="en-US" altLang="ko-KR" sz="1400" dirty="0">
                <a:effectLst/>
                <a:latin typeface="+mn-ea"/>
                <a:hlinkClick r:id="rId3"/>
              </a:rPr>
              <a:t>https://github.com/FedML-AI/FedML/tree/master/android</a:t>
            </a:r>
            <a:r>
              <a:rPr lang="en-US" altLang="ko-KR" sz="1400" dirty="0">
                <a:effectLst/>
                <a:latin typeface="+mn-ea"/>
              </a:rPr>
              <a:t> </a:t>
            </a:r>
          </a:p>
          <a:p>
            <a:r>
              <a:rPr lang="en-US" altLang="ko-KR" sz="1400" dirty="0" err="1">
                <a:effectLst/>
                <a:latin typeface="+mn-ea"/>
              </a:rPr>
              <a:t>FedML</a:t>
            </a:r>
            <a:r>
              <a:rPr lang="en-US" altLang="ko-KR" sz="1400" dirty="0">
                <a:effectLst/>
                <a:latin typeface="+mn-ea"/>
              </a:rPr>
              <a:t> IoT Platform: </a:t>
            </a:r>
            <a:r>
              <a:rPr lang="en-US" altLang="ko-KR" sz="1400" dirty="0">
                <a:effectLst/>
                <a:latin typeface="+mn-ea"/>
                <a:hlinkClick r:id="rId4"/>
              </a:rPr>
              <a:t>https://github.com/FedML-AI/FedML/tree/master/iot</a:t>
            </a:r>
            <a:r>
              <a:rPr lang="en-US" altLang="ko-KR" sz="1400" dirty="0">
                <a:effectLst/>
                <a:latin typeface="+mn-ea"/>
              </a:rPr>
              <a:t> </a:t>
            </a:r>
          </a:p>
          <a:p>
            <a:endParaRPr lang="en-US" altLang="ko-KR" sz="1400" dirty="0">
              <a:effectLst/>
              <a:latin typeface="+mn-ea"/>
            </a:endParaRPr>
          </a:p>
          <a:p>
            <a:endParaRPr lang="en-US" altLang="ko-KR" sz="1400" dirty="0">
              <a:effectLst/>
              <a:latin typeface="+mn-ea"/>
            </a:endParaRPr>
          </a:p>
        </p:txBody>
      </p:sp>
      <p:pic>
        <p:nvPicPr>
          <p:cNvPr id="9218" name="Picture 2">
            <a:extLst>
              <a:ext uri="{FF2B5EF4-FFF2-40B4-BE49-F238E27FC236}">
                <a16:creationId xmlns:a16="http://schemas.microsoft.com/office/drawing/2014/main" id="{7FDF84A5-2FDC-A525-C16F-B78606D1E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807039"/>
            <a:ext cx="3045718" cy="23234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A9A5FCC-3F6E-3DB1-434E-4B4566ECA5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92" y="3276938"/>
            <a:ext cx="1509339" cy="32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0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4616648"/>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4. Three-in-one Strategy for Open Collaboration: Open Source, Open Platform, Collaborative Application Ecosystem</a:t>
            </a:r>
          </a:p>
          <a:p>
            <a:endParaRPr lang="en-US" altLang="ko-KR" sz="1400" dirty="0">
              <a:effectLst/>
              <a:latin typeface="+mn-ea"/>
            </a:endParaRPr>
          </a:p>
          <a:p>
            <a:r>
              <a:rPr lang="en-US" altLang="ko-KR" sz="1400" dirty="0">
                <a:effectLst/>
                <a:latin typeface="+mn-ea"/>
              </a:rPr>
              <a:t>In addition to operating open source communities, </a:t>
            </a:r>
            <a:r>
              <a:rPr lang="en-US" altLang="ko-KR" sz="1400" dirty="0" err="1">
                <a:effectLst/>
                <a:latin typeface="+mn-ea"/>
              </a:rPr>
              <a:t>FedML</a:t>
            </a:r>
            <a:r>
              <a:rPr lang="en-US" altLang="ko-KR" sz="1400" dirty="0">
                <a:effectLst/>
                <a:latin typeface="+mn-ea"/>
              </a:rPr>
              <a:t> promotes open collaboration and open source research and development from multiple product perspectives. </a:t>
            </a:r>
          </a:p>
          <a:p>
            <a:pPr marL="285750" indent="-285750">
              <a:buFontTx/>
              <a:buChar char="-"/>
            </a:pPr>
            <a:r>
              <a:rPr lang="en-US" altLang="ko-KR" sz="1400" dirty="0">
                <a:effectLst/>
                <a:latin typeface="+mn-ea"/>
              </a:rPr>
              <a:t>Besides the open source library (</a:t>
            </a:r>
            <a:r>
              <a:rPr lang="en-US" altLang="ko-KR" sz="1400" dirty="0">
                <a:effectLst/>
                <a:latin typeface="+mn-ea"/>
                <a:hlinkClick r:id="rId3"/>
              </a:rPr>
              <a:t>https://github.com/FedML-AI</a:t>
            </a:r>
            <a:r>
              <a:rPr lang="en-US" altLang="ko-KR" sz="1400" dirty="0">
                <a:latin typeface="+mn-ea"/>
              </a:rPr>
              <a:t>)</a:t>
            </a:r>
            <a:r>
              <a:rPr lang="en-US" altLang="ko-KR" sz="1400" dirty="0">
                <a:effectLst/>
                <a:latin typeface="+mn-ea"/>
              </a:rPr>
              <a:t>, </a:t>
            </a:r>
          </a:p>
          <a:p>
            <a:pPr marL="285750" indent="-285750">
              <a:buFontTx/>
              <a:buChar char="-"/>
            </a:pPr>
            <a:r>
              <a:rPr lang="en-US" altLang="ko-KR" sz="1400" dirty="0">
                <a:effectLst/>
                <a:latin typeface="+mn-ea"/>
              </a:rPr>
              <a:t>and open platform (</a:t>
            </a:r>
            <a:r>
              <a:rPr lang="en-US" altLang="ko-KR" sz="1400" dirty="0">
                <a:effectLst/>
                <a:latin typeface="+mn-ea"/>
                <a:hlinkClick r:id="rId4"/>
              </a:rPr>
              <a:t>https://open.fedml.ai</a:t>
            </a:r>
            <a:r>
              <a:rPr lang="en-US" altLang="ko-KR" sz="1400" dirty="0">
                <a:latin typeface="+mn-ea"/>
              </a:rPr>
              <a:t>)</a:t>
            </a:r>
            <a:r>
              <a:rPr lang="en-US" altLang="ko-KR" sz="1400" dirty="0">
                <a:effectLst/>
                <a:latin typeface="+mn-ea"/>
              </a:rPr>
              <a:t>, </a:t>
            </a:r>
          </a:p>
          <a:p>
            <a:endParaRPr lang="en-US" altLang="ko-KR" sz="1400" dirty="0">
              <a:latin typeface="+mn-ea"/>
            </a:endParaRPr>
          </a:p>
          <a:p>
            <a:r>
              <a:rPr lang="en-US" altLang="ko-KR" sz="1400" dirty="0" err="1">
                <a:effectLst/>
                <a:latin typeface="+mn-ea"/>
              </a:rPr>
              <a:t>FedML</a:t>
            </a:r>
            <a:r>
              <a:rPr lang="en-US" altLang="ko-KR" sz="1400" dirty="0">
                <a:effectLst/>
                <a:latin typeface="+mn-ea"/>
              </a:rPr>
              <a:t> has also developed the collaborative App Ecosystem (users can visit </a:t>
            </a:r>
            <a:r>
              <a:rPr lang="en-US" altLang="ko-KR" sz="1400" dirty="0">
                <a:effectLst/>
                <a:latin typeface="+mn-ea"/>
                <a:hlinkClick r:id="rId4"/>
              </a:rPr>
              <a:t>https://open.fedml.ai</a:t>
            </a:r>
            <a:r>
              <a:rPr lang="en-US" altLang="ko-KR" sz="1400" dirty="0">
                <a:effectLst/>
                <a:latin typeface="+mn-ea"/>
              </a:rPr>
              <a:t> and find “</a:t>
            </a:r>
            <a:r>
              <a:rPr lang="en-US" altLang="ko-KR" sz="1400" dirty="0">
                <a:solidFill>
                  <a:srgbClr val="FF0000"/>
                </a:solidFill>
                <a:effectLst/>
                <a:latin typeface="+mn-ea"/>
              </a:rPr>
              <a:t>App Ecosystem</a:t>
            </a:r>
            <a:r>
              <a:rPr lang="en-US" altLang="ko-KR" sz="1400" dirty="0">
                <a:effectLst/>
                <a:latin typeface="+mn-ea"/>
              </a:rPr>
              <a:t>” on the left top). </a:t>
            </a:r>
          </a:p>
          <a:p>
            <a:pPr marL="285750" indent="-285750">
              <a:buFontTx/>
              <a:buChar char="-"/>
            </a:pPr>
            <a:r>
              <a:rPr lang="en-US" altLang="ko-KR" sz="1400" dirty="0">
                <a:effectLst/>
                <a:latin typeface="+mn-ea"/>
              </a:rPr>
              <a:t>The App Ecosystem and the platform cooperate with each other to continuously enrich the application ecosystem. The first version has completed the open collaboration of over 20 applications. </a:t>
            </a:r>
          </a:p>
          <a:p>
            <a:pPr marL="285750" indent="-285750">
              <a:buFontTx/>
              <a:buChar char="-"/>
            </a:pPr>
            <a:r>
              <a:rPr lang="en-US" altLang="ko-KR" sz="1400" dirty="0">
                <a:effectLst/>
                <a:latin typeface="+mn-ea"/>
              </a:rPr>
              <a:t>Users can contribute and share the application. Each application includes all the </a:t>
            </a:r>
            <a:r>
              <a:rPr lang="en-US" altLang="ko-KR" sz="1400" dirty="0" err="1">
                <a:effectLst/>
                <a:latin typeface="+mn-ea"/>
              </a:rPr>
              <a:t>FedML</a:t>
            </a:r>
            <a:r>
              <a:rPr lang="en-US" altLang="ko-KR" sz="1400" dirty="0">
                <a:effectLst/>
                <a:latin typeface="+mn-ea"/>
              </a:rPr>
              <a:t>-based source code of an AI application, including model definitions, training scripts, and configuration files. </a:t>
            </a:r>
          </a:p>
          <a:p>
            <a:pPr marL="285750" indent="-285750">
              <a:buFontTx/>
              <a:buChar char="-"/>
            </a:pPr>
            <a:r>
              <a:rPr lang="en-US" altLang="ko-KR" sz="1400" dirty="0">
                <a:solidFill>
                  <a:srgbClr val="FF0000"/>
                </a:solidFill>
                <a:effectLst/>
                <a:latin typeface="+mn-ea"/>
              </a:rPr>
              <a:t>At present, the App Ecosystem covers mainstream AI application scenarios such as computer vision, natural language processing, graph data mining, and the Internet of Things.</a:t>
            </a:r>
          </a:p>
        </p:txBody>
      </p:sp>
    </p:spTree>
    <p:extLst>
      <p:ext uri="{BB962C8B-B14F-4D97-AF65-F5344CB8AC3E}">
        <p14:creationId xmlns:p14="http://schemas.microsoft.com/office/powerpoint/2010/main" val="2215043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2462213"/>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4. Three-in-one Strategy for Open Collaboration: Open Source, Open Platform, Collaborative Application Ecosystem</a:t>
            </a:r>
          </a:p>
          <a:p>
            <a:endParaRPr lang="en-US" altLang="ko-KR" sz="1400" dirty="0">
              <a:effectLst/>
              <a:latin typeface="+mn-ea"/>
            </a:endParaRPr>
          </a:p>
          <a:p>
            <a:r>
              <a:rPr lang="en-US" altLang="ko-KR" sz="1400" dirty="0">
                <a:effectLst/>
                <a:latin typeface="+mn-ea"/>
              </a:rPr>
              <a:t>If the open platform reduces the difficulty of actual building deployment of the federated learning system to the lowest level, then the App Ecosystem is used to lower the AI ​​application R&amp;D threshold for practitioners: </a:t>
            </a:r>
            <a:r>
              <a:rPr lang="en-US" altLang="ko-KR" sz="1400" dirty="0">
                <a:solidFill>
                  <a:srgbClr val="FF0000"/>
                </a:solidFill>
                <a:effectLst/>
                <a:latin typeface="+mn-ea"/>
              </a:rPr>
              <a:t>A company needs not to hire high-cost machine learning teams but rather needs only one engineer who can do “one-click import” on the basis of community results and use the application directly without intensive development circles.</a:t>
            </a:r>
          </a:p>
        </p:txBody>
      </p:sp>
      <p:pic>
        <p:nvPicPr>
          <p:cNvPr id="11266" name="Picture 2">
            <a:extLst>
              <a:ext uri="{FF2B5EF4-FFF2-40B4-BE49-F238E27FC236}">
                <a16:creationId xmlns:a16="http://schemas.microsoft.com/office/drawing/2014/main" id="{88DC5540-4814-B47D-F5F1-FAC887F26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68" y="3637140"/>
            <a:ext cx="4979852" cy="27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76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6124754"/>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5. Simple and flexible APIs, boosting innovation in algorithm and system optimization</a:t>
            </a:r>
          </a:p>
          <a:p>
            <a:endParaRPr lang="en-US" altLang="ko-KR" sz="1400" dirty="0">
              <a:effectLst/>
              <a:latin typeface="+mn-ea"/>
            </a:endParaRPr>
          </a:p>
          <a:p>
            <a:pPr marL="285750" indent="-285750">
              <a:buFontTx/>
              <a:buChar char="-"/>
            </a:pPr>
            <a:r>
              <a:rPr lang="en-US" altLang="ko-KR" sz="1400" dirty="0">
                <a:effectLst/>
                <a:latin typeface="+mn-ea"/>
              </a:rPr>
              <a:t>First, from the application point of view, </a:t>
            </a:r>
            <a:r>
              <a:rPr lang="en-US" altLang="ko-KR" sz="1400" dirty="0" err="1">
                <a:effectLst/>
                <a:latin typeface="+mn-ea"/>
              </a:rPr>
              <a:t>FedML</a:t>
            </a:r>
            <a:r>
              <a:rPr lang="en-US" altLang="ko-KR" sz="1400" dirty="0">
                <a:effectLst/>
                <a:latin typeface="+mn-ea"/>
              </a:rPr>
              <a:t> does its best to shield all code details and complex configurations of distributed training. Data scientists and engineers at the application level, such as computer vision, natural language processing, and data mining, </a:t>
            </a:r>
            <a:r>
              <a:rPr lang="en-US" altLang="ko-KR" sz="1400" dirty="0">
                <a:solidFill>
                  <a:srgbClr val="FF0000"/>
                </a:solidFill>
                <a:effectLst/>
                <a:latin typeface="+mn-ea"/>
              </a:rPr>
              <a:t>only need to write the model, data, and trainer in the same way as a stand-alone program </a:t>
            </a:r>
            <a:r>
              <a:rPr lang="en-US" altLang="ko-KR" sz="1400" dirty="0">
                <a:effectLst/>
                <a:latin typeface="+mn-ea"/>
              </a:rPr>
              <a:t>and then pass it to the </a:t>
            </a:r>
            <a:r>
              <a:rPr lang="en-US" altLang="ko-KR" sz="1400" dirty="0" err="1">
                <a:effectLst/>
                <a:latin typeface="+mn-ea"/>
              </a:rPr>
              <a:t>FedMLRunner</a:t>
            </a:r>
            <a:r>
              <a:rPr lang="en-US" altLang="ko-KR" sz="1400" dirty="0">
                <a:effectLst/>
                <a:latin typeface="+mn-ea"/>
              </a:rPr>
              <a:t> object to complete all the processes. This greatly reduces the bar for application developers to perform federated learning.</a:t>
            </a:r>
          </a:p>
          <a:p>
            <a:pPr marL="285750" indent="-285750">
              <a:buFontTx/>
              <a:buChar char="-"/>
            </a:pPr>
            <a:r>
              <a:rPr lang="en-US" altLang="ko-KR" sz="1400" dirty="0">
                <a:effectLst/>
                <a:latin typeface="+mn-ea"/>
              </a:rPr>
              <a:t>Secondly, the </a:t>
            </a:r>
            <a:r>
              <a:rPr lang="en-US" altLang="ko-KR" sz="1400" dirty="0" err="1">
                <a:effectLst/>
                <a:latin typeface="+mn-ea"/>
              </a:rPr>
              <a:t>FedML</a:t>
            </a:r>
            <a:r>
              <a:rPr lang="en-US" altLang="ko-KR" sz="1400" dirty="0">
                <a:effectLst/>
                <a:latin typeface="+mn-ea"/>
              </a:rPr>
              <a:t> team believes that the design of the API should conform to the current technology development trend and should not assume that today’s technology is the final solution; rather, it should be iterated as it progresses. </a:t>
            </a:r>
            <a:r>
              <a:rPr lang="en-US" altLang="ko-KR" sz="1400" dirty="0">
                <a:solidFill>
                  <a:srgbClr val="FF0000"/>
                </a:solidFill>
                <a:effectLst/>
                <a:latin typeface="+mn-ea"/>
              </a:rPr>
              <a:t>We can see that the algorithm innovation of the open source community is still very active, and many more user-valued algorithms continue to be innovated every month.</a:t>
            </a:r>
            <a:r>
              <a:rPr lang="en-US" altLang="ko-KR" sz="1400" dirty="0">
                <a:effectLst/>
                <a:latin typeface="+mn-ea"/>
              </a:rPr>
              <a:t> It is based on this background that </a:t>
            </a:r>
            <a:r>
              <a:rPr lang="en-US" altLang="ko-KR" sz="1400" dirty="0" err="1">
                <a:effectLst/>
                <a:latin typeface="+mn-ea"/>
              </a:rPr>
              <a:t>FedML</a:t>
            </a:r>
            <a:r>
              <a:rPr lang="en-US" altLang="ko-KR" sz="1400" dirty="0">
                <a:effectLst/>
                <a:latin typeface="+mn-ea"/>
              </a:rPr>
              <a:t> considers </a:t>
            </a:r>
            <a:r>
              <a:rPr lang="en-US" altLang="ko-KR" sz="1400" dirty="0">
                <a:solidFill>
                  <a:srgbClr val="FF0000"/>
                </a:solidFill>
                <a:effectLst/>
                <a:latin typeface="+mn-ea"/>
              </a:rPr>
              <a:t>making custom APIs flexible enough to empower algorithm innovation</a:t>
            </a:r>
            <a:r>
              <a:rPr lang="en-US" altLang="ko-KR" sz="1400" dirty="0">
                <a:effectLst/>
                <a:latin typeface="+mn-ea"/>
              </a:rPr>
              <a:t>. To this end, </a:t>
            </a:r>
            <a:r>
              <a:rPr lang="en-US" altLang="ko-KR" sz="1400" dirty="0" err="1">
                <a:effectLst/>
                <a:latin typeface="+mn-ea"/>
              </a:rPr>
              <a:t>FedML</a:t>
            </a:r>
            <a:r>
              <a:rPr lang="en-US" altLang="ko-KR" sz="1400" dirty="0">
                <a:effectLst/>
                <a:latin typeface="+mn-ea"/>
              </a:rPr>
              <a:t> abstracts the core trainer and aggregator and provides users with two abstract objects, </a:t>
            </a:r>
            <a:r>
              <a:rPr lang="en-US" altLang="ko-KR" sz="1400" dirty="0" err="1">
                <a:solidFill>
                  <a:srgbClr val="FF0000"/>
                </a:solidFill>
                <a:effectLst/>
                <a:latin typeface="+mn-ea"/>
              </a:rPr>
              <a:t>FedML.core.ClientTrainer</a:t>
            </a:r>
            <a:r>
              <a:rPr lang="en-US" altLang="ko-KR" sz="1400" dirty="0">
                <a:solidFill>
                  <a:srgbClr val="FF0000"/>
                </a:solidFill>
                <a:effectLst/>
                <a:latin typeface="+mn-ea"/>
              </a:rPr>
              <a:t> </a:t>
            </a:r>
            <a:r>
              <a:rPr lang="en-US" altLang="ko-KR" sz="1400" dirty="0">
                <a:effectLst/>
                <a:latin typeface="+mn-ea"/>
              </a:rPr>
              <a:t>and </a:t>
            </a:r>
            <a:r>
              <a:rPr lang="en-US" altLang="ko-KR" sz="1400" dirty="0" err="1">
                <a:solidFill>
                  <a:srgbClr val="FF0000"/>
                </a:solidFill>
                <a:effectLst/>
                <a:latin typeface="+mn-ea"/>
              </a:rPr>
              <a:t>FedML.core.ServerAggregator</a:t>
            </a:r>
            <a:r>
              <a:rPr lang="en-US" altLang="ko-KR" sz="1400" dirty="0">
                <a:effectLst/>
                <a:latin typeface="+mn-ea"/>
              </a:rPr>
              <a:t>, which only need to inherit the interfaces of these two abstract objects and pass them to </a:t>
            </a:r>
            <a:r>
              <a:rPr lang="en-US" altLang="ko-KR" sz="1400" dirty="0" err="1">
                <a:solidFill>
                  <a:srgbClr val="FF0000"/>
                </a:solidFill>
                <a:effectLst/>
                <a:latin typeface="+mn-ea"/>
              </a:rPr>
              <a:t>FedMLRunner</a:t>
            </a:r>
            <a:r>
              <a:rPr lang="en-US" altLang="ko-KR" sz="1400" dirty="0">
                <a:effectLst/>
                <a:latin typeface="+mn-ea"/>
              </a:rPr>
              <a:t>. Such customization provides machine learning developers with </a:t>
            </a:r>
            <a:r>
              <a:rPr lang="en-US" altLang="ko-KR" sz="1400" dirty="0">
                <a:solidFill>
                  <a:srgbClr val="FF0000"/>
                </a:solidFill>
                <a:effectLst/>
                <a:latin typeface="+mn-ea"/>
              </a:rPr>
              <a:t>maximum flexibility. Users can define arbitrary model structures, optimizers, loss functions, etc. </a:t>
            </a:r>
            <a:r>
              <a:rPr lang="en-US" altLang="ko-KR" sz="1400" dirty="0">
                <a:effectLst/>
                <a:latin typeface="+mn-ea"/>
              </a:rPr>
              <a:t>These customizations can also be seamlessly connected with the open source community, open platform, and application ecology mentioned above with the help of </a:t>
            </a:r>
            <a:r>
              <a:rPr lang="en-US" altLang="ko-KR" sz="1400" dirty="0" err="1">
                <a:effectLst/>
                <a:latin typeface="+mn-ea"/>
              </a:rPr>
              <a:t>FedMLRunner</a:t>
            </a:r>
            <a:r>
              <a:rPr lang="en-US" altLang="ko-KR" sz="1400" dirty="0">
                <a:effectLst/>
                <a:latin typeface="+mn-ea"/>
              </a:rPr>
              <a:t>, which completely solves the long lag problem from innovative algorithms to commercialization.</a:t>
            </a:r>
          </a:p>
          <a:p>
            <a:pPr marL="285750" indent="-285750">
              <a:buFontTx/>
              <a:buChar char="-"/>
            </a:pPr>
            <a:endParaRPr lang="en-US" altLang="ko-KR" sz="1400" dirty="0">
              <a:effectLst/>
              <a:latin typeface="+mn-ea"/>
            </a:endParaRPr>
          </a:p>
          <a:p>
            <a:pPr marL="285750" indent="-285750">
              <a:buFontTx/>
              <a:buChar char="-"/>
            </a:pPr>
            <a:endParaRPr lang="en-US" altLang="ko-KR" sz="1400" dirty="0">
              <a:effectLst/>
              <a:latin typeface="+mn-ea"/>
            </a:endParaRPr>
          </a:p>
          <a:p>
            <a:pPr marL="285750" indent="-285750">
              <a:buFontTx/>
              <a:buChar char="-"/>
            </a:pPr>
            <a:endParaRPr lang="en-US" altLang="ko-KR" sz="1400" dirty="0">
              <a:effectLst/>
              <a:latin typeface="+mn-ea"/>
            </a:endParaRPr>
          </a:p>
        </p:txBody>
      </p:sp>
    </p:spTree>
    <p:extLst>
      <p:ext uri="{BB962C8B-B14F-4D97-AF65-F5344CB8AC3E}">
        <p14:creationId xmlns:p14="http://schemas.microsoft.com/office/powerpoint/2010/main" val="290844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539430"/>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5. Simple and flexible APIs, boosting innovation in algorithm and system optimization</a:t>
            </a:r>
          </a:p>
          <a:p>
            <a:endParaRPr lang="en-US" altLang="ko-KR" sz="1400" dirty="0">
              <a:effectLst/>
              <a:latin typeface="+mn-ea"/>
            </a:endParaRPr>
          </a:p>
          <a:p>
            <a:pPr marL="285750" indent="-285750">
              <a:buFontTx/>
              <a:buChar char="-"/>
            </a:pPr>
            <a:r>
              <a:rPr lang="en-US" altLang="ko-KR" sz="1400" dirty="0">
                <a:effectLst/>
                <a:latin typeface="+mn-ea"/>
              </a:rPr>
              <a:t>Finally, </a:t>
            </a:r>
            <a:r>
              <a:rPr lang="en-US" altLang="ko-KR" sz="1400" dirty="0" err="1">
                <a:effectLst/>
                <a:latin typeface="+mn-ea"/>
              </a:rPr>
              <a:t>FedML</a:t>
            </a:r>
            <a:r>
              <a:rPr lang="en-US" altLang="ko-KR" sz="1400" dirty="0">
                <a:effectLst/>
                <a:latin typeface="+mn-ea"/>
              </a:rPr>
              <a:t> believes that although FL is a comprehensive technology that combines security, system efficiency, and model accuracy, the first priority is </a:t>
            </a:r>
            <a:r>
              <a:rPr lang="en-US" altLang="ko-KR" sz="1400" dirty="0">
                <a:solidFill>
                  <a:srgbClr val="FF0000"/>
                </a:solidFill>
                <a:effectLst/>
                <a:latin typeface="+mn-ea"/>
              </a:rPr>
              <a:t>still “ML-oriented Research and Development”.</a:t>
            </a:r>
            <a:r>
              <a:rPr lang="en-US" altLang="ko-KR" sz="1400" dirty="0">
                <a:effectLst/>
                <a:latin typeface="+mn-ea"/>
              </a:rPr>
              <a:t> For example, security and system optimization are definitely important, but it is not a good product design for ML users if they have a huge learning burden on security and system design — this would eventually cause the core users to abandon the product. Therefore, in terms of architecture, </a:t>
            </a:r>
            <a:r>
              <a:rPr lang="en-US" altLang="ko-KR" sz="1400" dirty="0" err="1">
                <a:effectLst/>
                <a:latin typeface="+mn-ea"/>
              </a:rPr>
              <a:t>FedML</a:t>
            </a:r>
            <a:r>
              <a:rPr lang="en-US" altLang="ko-KR" sz="1400" dirty="0">
                <a:effectLst/>
                <a:latin typeface="+mn-ea"/>
              </a:rPr>
              <a:t> considers that security, privacy, and system optimization should all serve ML. </a:t>
            </a:r>
            <a:r>
              <a:rPr lang="en-US" altLang="ko-KR" sz="1400" dirty="0">
                <a:solidFill>
                  <a:srgbClr val="FF0000"/>
                </a:solidFill>
                <a:effectLst/>
                <a:latin typeface="+mn-ea"/>
              </a:rPr>
              <a:t>The details of these auxiliary modules are hidden throughout layered design</a:t>
            </a:r>
            <a:r>
              <a:rPr lang="en-US" altLang="ko-KR" sz="1400" dirty="0">
                <a:effectLst/>
                <a:latin typeface="+mn-ea"/>
              </a:rPr>
              <a:t>, and it is ultimately through this that the best ML experience is achieved. This responsibility is accomplished through </a:t>
            </a:r>
            <a:r>
              <a:rPr lang="en-US" altLang="ko-KR" sz="1400" dirty="0" err="1">
                <a:effectLst/>
                <a:latin typeface="+mn-ea"/>
              </a:rPr>
              <a:t>FedML</a:t>
            </a:r>
            <a:r>
              <a:rPr lang="en-US" altLang="ko-KR" sz="1400" dirty="0">
                <a:effectLst/>
                <a:latin typeface="+mn-ea"/>
              </a:rPr>
              <a:t> Flow.</a:t>
            </a:r>
          </a:p>
          <a:p>
            <a:pPr marL="285750" indent="-285750">
              <a:buFontTx/>
              <a:buChar char="-"/>
            </a:pPr>
            <a:endParaRPr lang="en-US" altLang="ko-KR" sz="1400" dirty="0">
              <a:effectLst/>
              <a:latin typeface="+mn-ea"/>
            </a:endParaRPr>
          </a:p>
          <a:p>
            <a:pPr marL="285750" indent="-285750">
              <a:buFontTx/>
              <a:buChar char="-"/>
            </a:pPr>
            <a:endParaRPr lang="en-US" altLang="ko-KR" sz="1400" dirty="0">
              <a:effectLst/>
              <a:latin typeface="+mn-ea"/>
            </a:endParaRPr>
          </a:p>
        </p:txBody>
      </p:sp>
    </p:spTree>
    <p:extLst>
      <p:ext uri="{BB962C8B-B14F-4D97-AF65-F5344CB8AC3E}">
        <p14:creationId xmlns:p14="http://schemas.microsoft.com/office/powerpoint/2010/main" val="8553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2893100"/>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5. Simple and flexible APIs, boosting innovation in algorithm and system optimization</a:t>
            </a:r>
          </a:p>
          <a:p>
            <a:endParaRPr lang="en-US" altLang="ko-KR" sz="1400" dirty="0">
              <a:effectLst/>
              <a:latin typeface="+mn-ea"/>
            </a:endParaRPr>
          </a:p>
          <a:p>
            <a:r>
              <a:rPr lang="en-US" altLang="ko-KR" sz="1400" dirty="0">
                <a:effectLst/>
                <a:latin typeface="+mn-ea"/>
              </a:rPr>
              <a:t>Specifically, as shown in the figure, </a:t>
            </a:r>
            <a:r>
              <a:rPr lang="en-US" altLang="ko-KR" sz="1400" dirty="0" err="1">
                <a:effectLst/>
                <a:latin typeface="+mn-ea"/>
              </a:rPr>
              <a:t>FedML</a:t>
            </a:r>
            <a:r>
              <a:rPr lang="en-US" altLang="ko-KR" sz="1400" dirty="0">
                <a:effectLst/>
                <a:latin typeface="+mn-ea"/>
              </a:rPr>
              <a:t> regards distributed computing processes such as complex security protocols and distributed training as a </a:t>
            </a:r>
            <a:r>
              <a:rPr lang="en-US" altLang="ko-KR" sz="1400" dirty="0">
                <a:solidFill>
                  <a:srgbClr val="FF0000"/>
                </a:solidFill>
                <a:effectLst/>
                <a:latin typeface="+mn-ea"/>
              </a:rPr>
              <a:t>directed acyclic graph (DAG) </a:t>
            </a:r>
            <a:r>
              <a:rPr lang="en-US" altLang="ko-KR" sz="1400" dirty="0">
                <a:effectLst/>
                <a:latin typeface="+mn-ea"/>
              </a:rPr>
              <a:t>flow computing process, making the writing of complex protocols similar to stand-alone programs. </a:t>
            </a:r>
          </a:p>
          <a:p>
            <a:pPr marL="285750" indent="-285750">
              <a:buFontTx/>
              <a:buChar char="-"/>
            </a:pPr>
            <a:r>
              <a:rPr lang="en-US" altLang="ko-KR" sz="1400" dirty="0">
                <a:effectLst/>
                <a:latin typeface="+mn-ea"/>
              </a:rPr>
              <a:t>Based on this idea, the </a:t>
            </a:r>
            <a:r>
              <a:rPr lang="en-US" altLang="ko-KR" sz="1400" dirty="0">
                <a:solidFill>
                  <a:srgbClr val="FF0000"/>
                </a:solidFill>
                <a:effectLst/>
                <a:latin typeface="+mn-ea"/>
              </a:rPr>
              <a:t>security protocol Flow Layer 1 </a:t>
            </a:r>
          </a:p>
          <a:p>
            <a:pPr marL="285750" indent="-285750">
              <a:buFontTx/>
              <a:buChar char="-"/>
            </a:pPr>
            <a:r>
              <a:rPr lang="en-US" altLang="ko-KR" sz="1400" dirty="0">
                <a:effectLst/>
                <a:latin typeface="+mn-ea"/>
              </a:rPr>
              <a:t>and the </a:t>
            </a:r>
            <a:r>
              <a:rPr lang="en-US" altLang="ko-KR" sz="1400" dirty="0">
                <a:solidFill>
                  <a:srgbClr val="FF0000"/>
                </a:solidFill>
                <a:effectLst/>
                <a:latin typeface="+mn-ea"/>
              </a:rPr>
              <a:t>machine learning algorithm process Flow Layer 2 </a:t>
            </a:r>
          </a:p>
          <a:p>
            <a:r>
              <a:rPr lang="en-US" altLang="ko-KR" sz="1400" dirty="0">
                <a:effectLst/>
                <a:latin typeface="+mn-ea"/>
              </a:rPr>
              <a:t>can be easily separated so that security engineers and machine learning engineers can perform their duties without having to master multiple technologies with the same mindset.</a:t>
            </a:r>
          </a:p>
          <a:p>
            <a:pPr marL="285750" indent="-285750">
              <a:buFontTx/>
              <a:buChar char="-"/>
            </a:pPr>
            <a:endParaRPr lang="en-US" altLang="ko-KR" sz="1400" dirty="0">
              <a:effectLst/>
              <a:latin typeface="+mn-ea"/>
            </a:endParaRPr>
          </a:p>
        </p:txBody>
      </p:sp>
      <p:pic>
        <p:nvPicPr>
          <p:cNvPr id="13314" name="Picture 2">
            <a:extLst>
              <a:ext uri="{FF2B5EF4-FFF2-40B4-BE49-F238E27FC236}">
                <a16:creationId xmlns:a16="http://schemas.microsoft.com/office/drawing/2014/main" id="{F6B47623-47D5-F4CE-FFF0-F5E304A67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801820"/>
            <a:ext cx="3522100" cy="263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1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5693866"/>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5. Simple and flexible APIs, boosting innovation in algorithm and system optimization</a:t>
            </a:r>
          </a:p>
          <a:p>
            <a:endParaRPr lang="en-US" altLang="ko-KR" sz="1400" dirty="0">
              <a:effectLst/>
              <a:latin typeface="+mn-ea"/>
            </a:endParaRPr>
          </a:p>
          <a:p>
            <a:r>
              <a:rPr lang="en-US" altLang="ko-KR" sz="1400" dirty="0">
                <a:effectLst/>
                <a:latin typeface="+mn-ea"/>
              </a:rPr>
              <a:t>For a more intuitive understanding of </a:t>
            </a:r>
            <a:r>
              <a:rPr lang="en-US" altLang="ko-KR" sz="1400" dirty="0" err="1">
                <a:effectLst/>
                <a:latin typeface="+mn-ea"/>
              </a:rPr>
              <a:t>FedML</a:t>
            </a:r>
            <a:r>
              <a:rPr lang="en-US" altLang="ko-KR" sz="1400" dirty="0">
                <a:effectLst/>
                <a:latin typeface="+mn-ea"/>
              </a:rPr>
              <a:t> Flow, the following example demonstrates the process of implementing the </a:t>
            </a:r>
            <a:r>
              <a:rPr lang="en-US" altLang="ko-KR" sz="1400" dirty="0" err="1">
                <a:effectLst/>
                <a:latin typeface="+mn-ea"/>
              </a:rPr>
              <a:t>FedAvg</a:t>
            </a:r>
            <a:r>
              <a:rPr lang="en-US" altLang="ko-KR" sz="1400" dirty="0">
                <a:effectLst/>
                <a:latin typeface="+mn-ea"/>
              </a:rPr>
              <a:t> algorithm and adding multiple distributed tasks through </a:t>
            </a:r>
            <a:r>
              <a:rPr lang="en-US" altLang="ko-KR" sz="1400" dirty="0" err="1">
                <a:effectLst/>
                <a:latin typeface="+mn-ea"/>
              </a:rPr>
              <a:t>FedML</a:t>
            </a:r>
            <a:r>
              <a:rPr lang="en-US" altLang="ko-KR" sz="1400" dirty="0">
                <a:effectLst/>
                <a:latin typeface="+mn-ea"/>
              </a:rPr>
              <a:t> Flow. </a:t>
            </a:r>
          </a:p>
          <a:p>
            <a:endParaRPr lang="en-US" altLang="ko-KR" sz="1400" dirty="0">
              <a:effectLst/>
              <a:latin typeface="+mn-ea"/>
            </a:endParaRPr>
          </a:p>
          <a:p>
            <a:pPr marL="285750" indent="-285750">
              <a:buFontTx/>
              <a:buChar char="-"/>
            </a:pPr>
            <a:r>
              <a:rPr lang="en-US" altLang="ko-KR" sz="1400" dirty="0">
                <a:effectLst/>
                <a:latin typeface="+mn-ea"/>
              </a:rPr>
              <a:t>First, each distributed node can be regarded as an </a:t>
            </a:r>
            <a:r>
              <a:rPr lang="en-US" altLang="ko-KR" sz="1400" dirty="0">
                <a:solidFill>
                  <a:srgbClr val="FF0000"/>
                </a:solidFill>
                <a:effectLst/>
                <a:latin typeface="+mn-ea"/>
              </a:rPr>
              <a:t>abstract </a:t>
            </a:r>
            <a:r>
              <a:rPr lang="en-US" altLang="ko-KR" sz="1400" dirty="0" err="1">
                <a:solidFill>
                  <a:srgbClr val="FF0000"/>
                </a:solidFill>
                <a:effectLst/>
                <a:latin typeface="+mn-ea"/>
              </a:rPr>
              <a:t>FedMLExecutor</a:t>
            </a:r>
            <a:r>
              <a:rPr lang="en-US" altLang="ko-KR" sz="1400" dirty="0">
                <a:effectLst/>
                <a:latin typeface="+mn-ea"/>
              </a:rPr>
              <a:t>, which is carried in an independent process and is responsible for executing a specific task. This task can be training or some protocol messages, thus maintaining a high degree of flexibility and abstraction. </a:t>
            </a:r>
          </a:p>
          <a:p>
            <a:pPr marL="285750" indent="-285750">
              <a:buFontTx/>
              <a:buChar char="-"/>
            </a:pPr>
            <a:endParaRPr lang="en-US" altLang="ko-KR" sz="1400" dirty="0">
              <a:latin typeface="+mn-ea"/>
            </a:endParaRPr>
          </a:p>
          <a:p>
            <a:pPr marL="285750" indent="-285750">
              <a:buFontTx/>
              <a:buChar char="-"/>
            </a:pPr>
            <a:r>
              <a:rPr lang="en-US" altLang="ko-KR" sz="1400" dirty="0">
                <a:effectLst/>
                <a:latin typeface="+mn-ea"/>
              </a:rPr>
              <a:t>Flow is a framework that helps to transfer the behavior of these distributed Executors, and it can arrange the order of task execution and message passing between tasks. Specific to a </a:t>
            </a:r>
            <a:r>
              <a:rPr lang="en-US" altLang="ko-KR" sz="1400" dirty="0" err="1">
                <a:effectLst/>
                <a:latin typeface="+mn-ea"/>
              </a:rPr>
              <a:t>FedAvg</a:t>
            </a:r>
            <a:r>
              <a:rPr lang="en-US" altLang="ko-KR" sz="1400" dirty="0">
                <a:effectLst/>
                <a:latin typeface="+mn-ea"/>
              </a:rPr>
              <a:t> algorithm, we can define a </a:t>
            </a:r>
            <a:r>
              <a:rPr lang="en-US" altLang="ko-KR" sz="1400" dirty="0">
                <a:solidFill>
                  <a:srgbClr val="FF0000"/>
                </a:solidFill>
                <a:effectLst/>
                <a:latin typeface="+mn-ea"/>
              </a:rPr>
              <a:t>Client Executor and a Server Executor </a:t>
            </a:r>
            <a:r>
              <a:rPr lang="en-US" altLang="ko-KR" sz="1400" dirty="0">
                <a:effectLst/>
                <a:latin typeface="+mn-ea"/>
              </a:rPr>
              <a:t>object and use their custom functions as tasks in the flow. </a:t>
            </a:r>
          </a:p>
          <a:p>
            <a:pPr marL="285750" indent="-285750">
              <a:buFontTx/>
              <a:buChar char="-"/>
            </a:pPr>
            <a:endParaRPr lang="en-US" altLang="ko-KR" sz="1400" dirty="0">
              <a:latin typeface="+mn-ea"/>
            </a:endParaRPr>
          </a:p>
          <a:p>
            <a:pPr marL="285750" indent="-285750">
              <a:buFontTx/>
              <a:buChar char="-"/>
            </a:pPr>
            <a:r>
              <a:rPr lang="en-US" altLang="ko-KR" sz="1400" dirty="0">
                <a:solidFill>
                  <a:srgbClr val="FF0000"/>
                </a:solidFill>
                <a:effectLst/>
                <a:latin typeface="+mn-ea"/>
              </a:rPr>
              <a:t>Through the Flow API, users can freely combine the execution processes of these Executors</a:t>
            </a:r>
            <a:r>
              <a:rPr lang="en-US" altLang="ko-KR" sz="1400" dirty="0">
                <a:effectLst/>
                <a:latin typeface="+mn-ea"/>
              </a:rPr>
              <a:t>. </a:t>
            </a:r>
            <a:r>
              <a:rPr lang="en-US" altLang="ko-KR" sz="1400" dirty="0">
                <a:solidFill>
                  <a:srgbClr val="FF0000"/>
                </a:solidFill>
                <a:effectLst/>
                <a:latin typeface="+mn-ea"/>
              </a:rPr>
              <a:t>The following code shows the entire process of model initialization, multiple rounds of training, and finally, distributed evaluation of the model. </a:t>
            </a:r>
          </a:p>
          <a:p>
            <a:pPr marL="285750" indent="-285750">
              <a:buFontTx/>
              <a:buChar char="-"/>
            </a:pPr>
            <a:endParaRPr lang="en-US" altLang="ko-KR" sz="1400" dirty="0">
              <a:solidFill>
                <a:srgbClr val="FF0000"/>
              </a:solidFill>
              <a:latin typeface="+mn-ea"/>
            </a:endParaRPr>
          </a:p>
          <a:p>
            <a:pPr marL="285750" indent="-285750">
              <a:buFontTx/>
              <a:buChar char="-"/>
            </a:pPr>
            <a:r>
              <a:rPr lang="en-US" altLang="ko-KR" sz="1400" dirty="0">
                <a:effectLst/>
                <a:latin typeface="+mn-ea"/>
              </a:rPr>
              <a:t>The most important thing is that is that this programming example only happens on the personal computer of </a:t>
            </a:r>
            <a:r>
              <a:rPr lang="en-US" altLang="ko-KR" sz="1400" dirty="0" err="1">
                <a:effectLst/>
                <a:latin typeface="+mn-ea"/>
              </a:rPr>
              <a:t>FedML</a:t>
            </a:r>
            <a:r>
              <a:rPr lang="en-US" altLang="ko-KR" sz="1400" dirty="0">
                <a:effectLst/>
                <a:latin typeface="+mn-ea"/>
              </a:rPr>
              <a:t> users and does not require any distributed system development skills</a:t>
            </a:r>
          </a:p>
        </p:txBody>
      </p:sp>
    </p:spTree>
    <p:extLst>
      <p:ext uri="{BB962C8B-B14F-4D97-AF65-F5344CB8AC3E}">
        <p14:creationId xmlns:p14="http://schemas.microsoft.com/office/powerpoint/2010/main" val="294375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5724644"/>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200" dirty="0">
                <a:effectLst/>
                <a:latin typeface="+mn-ea"/>
              </a:rPr>
              <a:t>    if </a:t>
            </a:r>
            <a:r>
              <a:rPr lang="en-US" altLang="ko-KR" sz="1200" dirty="0" err="1">
                <a:effectLst/>
                <a:latin typeface="+mn-ea"/>
              </a:rPr>
              <a:t>args.rank</a:t>
            </a:r>
            <a:r>
              <a:rPr lang="en-US" altLang="ko-KR" sz="1200" dirty="0">
                <a:effectLst/>
                <a:latin typeface="+mn-ea"/>
              </a:rPr>
              <a:t> == 0:</a:t>
            </a:r>
          </a:p>
          <a:p>
            <a:r>
              <a:rPr lang="en-US" altLang="ko-KR" sz="1200" dirty="0">
                <a:effectLst/>
                <a:latin typeface="+mn-ea"/>
              </a:rPr>
              <a:t>        executor = </a:t>
            </a:r>
            <a:r>
              <a:rPr lang="en-US" altLang="ko-KR" sz="1200" dirty="0">
                <a:solidFill>
                  <a:srgbClr val="FF0000"/>
                </a:solidFill>
                <a:effectLst/>
                <a:latin typeface="+mn-ea"/>
              </a:rPr>
              <a:t>Server(</a:t>
            </a:r>
            <a:r>
              <a:rPr lang="en-US" altLang="ko-KR" sz="1200" dirty="0" err="1">
                <a:solidFill>
                  <a:srgbClr val="FF0000"/>
                </a:solidFill>
                <a:effectLst/>
                <a:latin typeface="+mn-ea"/>
              </a:rPr>
              <a:t>args</a:t>
            </a:r>
            <a:r>
              <a:rPr lang="en-US" altLang="ko-KR" sz="1200" dirty="0">
                <a:solidFill>
                  <a:srgbClr val="FF0000"/>
                </a:solidFill>
                <a:effectLst/>
                <a:latin typeface="+mn-ea"/>
              </a:rPr>
              <a:t>)</a:t>
            </a:r>
          </a:p>
          <a:p>
            <a:r>
              <a:rPr lang="en-US" altLang="ko-KR" sz="1200" dirty="0">
                <a:effectLst/>
                <a:latin typeface="+mn-ea"/>
              </a:rPr>
              <a:t>        </a:t>
            </a:r>
            <a:r>
              <a:rPr lang="en-US" altLang="ko-KR" sz="1200" dirty="0" err="1">
                <a:effectLst/>
                <a:latin typeface="+mn-ea"/>
              </a:rPr>
              <a:t>executor.init</a:t>
            </a:r>
            <a:r>
              <a:rPr lang="en-US" altLang="ko-KR" sz="1200" dirty="0">
                <a:effectLst/>
                <a:latin typeface="+mn-ea"/>
              </a:rPr>
              <a:t>(device, dataset, model)</a:t>
            </a:r>
          </a:p>
          <a:p>
            <a:r>
              <a:rPr lang="en-US" altLang="ko-KR" sz="1200" dirty="0">
                <a:effectLst/>
                <a:latin typeface="+mn-ea"/>
              </a:rPr>
              <a:t>    else:</a:t>
            </a:r>
          </a:p>
          <a:p>
            <a:r>
              <a:rPr lang="en-US" altLang="ko-KR" sz="1200" dirty="0">
                <a:effectLst/>
                <a:latin typeface="+mn-ea"/>
              </a:rPr>
              <a:t>        executor = </a:t>
            </a:r>
            <a:r>
              <a:rPr lang="en-US" altLang="ko-KR" sz="1200" dirty="0">
                <a:solidFill>
                  <a:srgbClr val="0000FF"/>
                </a:solidFill>
                <a:effectLst/>
                <a:latin typeface="+mn-ea"/>
              </a:rPr>
              <a:t>Client(</a:t>
            </a:r>
            <a:r>
              <a:rPr lang="en-US" altLang="ko-KR" sz="1200" dirty="0" err="1">
                <a:solidFill>
                  <a:srgbClr val="0000FF"/>
                </a:solidFill>
                <a:effectLst/>
                <a:latin typeface="+mn-ea"/>
              </a:rPr>
              <a:t>args</a:t>
            </a:r>
            <a:r>
              <a:rPr lang="en-US" altLang="ko-KR" sz="1200" dirty="0">
                <a:solidFill>
                  <a:srgbClr val="0000FF"/>
                </a:solidFill>
                <a:effectLst/>
                <a:latin typeface="+mn-ea"/>
              </a:rPr>
              <a:t>)</a:t>
            </a:r>
          </a:p>
          <a:p>
            <a:r>
              <a:rPr lang="en-US" altLang="ko-KR" sz="1200" dirty="0">
                <a:effectLst/>
                <a:latin typeface="+mn-ea"/>
              </a:rPr>
              <a:t>        </a:t>
            </a:r>
            <a:r>
              <a:rPr lang="en-US" altLang="ko-KR" sz="1200" dirty="0" err="1">
                <a:effectLst/>
                <a:latin typeface="+mn-ea"/>
              </a:rPr>
              <a:t>executor.init</a:t>
            </a:r>
            <a:r>
              <a:rPr lang="en-US" altLang="ko-KR" sz="1200" dirty="0">
                <a:effectLst/>
                <a:latin typeface="+mn-ea"/>
              </a:rPr>
              <a:t>(device, dataset, model)</a:t>
            </a:r>
          </a:p>
          <a:p>
            <a:endParaRPr lang="en-US" altLang="ko-KR" sz="1200" dirty="0">
              <a:effectLst/>
              <a:latin typeface="+mn-ea"/>
            </a:endParaRPr>
          </a:p>
          <a:p>
            <a:r>
              <a:rPr lang="en-US" altLang="ko-KR" sz="1200" dirty="0">
                <a:effectLst/>
                <a:latin typeface="+mn-ea"/>
              </a:rPr>
              <a:t>    </a:t>
            </a:r>
            <a:r>
              <a:rPr lang="en-US" altLang="ko-KR" sz="1200" dirty="0" err="1">
                <a:solidFill>
                  <a:srgbClr val="00B050"/>
                </a:solidFill>
                <a:effectLst/>
                <a:latin typeface="+mn-ea"/>
              </a:rPr>
              <a:t>fedml_alg_flow</a:t>
            </a:r>
            <a:r>
              <a:rPr lang="en-US" altLang="ko-KR" sz="1200" dirty="0">
                <a:solidFill>
                  <a:srgbClr val="00B050"/>
                </a:solidFill>
                <a:effectLst/>
                <a:latin typeface="+mn-ea"/>
              </a:rPr>
              <a:t> </a:t>
            </a:r>
            <a:r>
              <a:rPr lang="en-US" altLang="ko-KR" sz="1200" dirty="0">
                <a:effectLst/>
                <a:latin typeface="+mn-ea"/>
              </a:rPr>
              <a:t>= </a:t>
            </a:r>
            <a:r>
              <a:rPr lang="en-US" altLang="ko-KR" sz="1200" dirty="0" err="1">
                <a:effectLst/>
                <a:latin typeface="+mn-ea"/>
              </a:rPr>
              <a:t>FedMLAlgorithmFlow</a:t>
            </a:r>
            <a:r>
              <a:rPr lang="en-US" altLang="ko-KR" sz="1200" dirty="0">
                <a:effectLst/>
                <a:latin typeface="+mn-ea"/>
              </a:rPr>
              <a:t>(</a:t>
            </a:r>
            <a:r>
              <a:rPr lang="en-US" altLang="ko-KR" sz="1200" dirty="0" err="1">
                <a:effectLst/>
                <a:latin typeface="+mn-ea"/>
              </a:rPr>
              <a:t>args</a:t>
            </a:r>
            <a:r>
              <a:rPr lang="en-US" altLang="ko-KR" sz="1200" dirty="0">
                <a:effectLst/>
                <a:latin typeface="+mn-ea"/>
              </a:rPr>
              <a:t>, executor)</a:t>
            </a:r>
          </a:p>
          <a:p>
            <a:r>
              <a:rPr lang="en-US" altLang="ko-KR" sz="1200" dirty="0">
                <a:effectLst/>
                <a:latin typeface="+mn-ea"/>
              </a:rPr>
              <a:t>    </a:t>
            </a:r>
            <a:r>
              <a:rPr lang="en-US" altLang="ko-KR" sz="1200" dirty="0" err="1">
                <a:solidFill>
                  <a:srgbClr val="00B050"/>
                </a:solidFill>
                <a:effectLst/>
                <a:latin typeface="+mn-ea"/>
              </a:rPr>
              <a:t>fedml_alg_flow.add_flow</a:t>
            </a:r>
            <a:r>
              <a:rPr lang="en-US" altLang="ko-KR" sz="1200" dirty="0">
                <a:effectLst/>
                <a:latin typeface="+mn-ea"/>
              </a:rPr>
              <a:t>("</a:t>
            </a:r>
            <a:r>
              <a:rPr lang="en-US" altLang="ko-KR" sz="1200" dirty="0" err="1">
                <a:effectLst/>
                <a:latin typeface="+mn-ea"/>
              </a:rPr>
              <a:t>init_global_model</a:t>
            </a:r>
            <a:r>
              <a:rPr lang="en-US" altLang="ko-KR" sz="1200" dirty="0">
                <a:effectLst/>
                <a:latin typeface="+mn-ea"/>
              </a:rPr>
              <a:t>", </a:t>
            </a:r>
            <a:r>
              <a:rPr lang="en-US" altLang="ko-KR" sz="1200" dirty="0" err="1">
                <a:solidFill>
                  <a:srgbClr val="FF0000"/>
                </a:solidFill>
                <a:effectLst/>
                <a:latin typeface="+mn-ea"/>
              </a:rPr>
              <a:t>Server.init_global_model</a:t>
            </a:r>
            <a:r>
              <a:rPr lang="en-US" altLang="ko-KR" sz="1200" dirty="0">
                <a:effectLst/>
                <a:latin typeface="+mn-ea"/>
              </a:rPr>
              <a:t>)</a:t>
            </a:r>
          </a:p>
          <a:p>
            <a:r>
              <a:rPr lang="en-US" altLang="ko-KR" sz="1200" dirty="0">
                <a:solidFill>
                  <a:srgbClr val="00B050"/>
                </a:solidFill>
                <a:effectLst/>
                <a:latin typeface="+mn-ea"/>
              </a:rPr>
              <a:t>    </a:t>
            </a:r>
            <a:r>
              <a:rPr lang="en-US" altLang="ko-KR" sz="1200" dirty="0" err="1">
                <a:solidFill>
                  <a:srgbClr val="00B050"/>
                </a:solidFill>
                <a:effectLst/>
                <a:latin typeface="+mn-ea"/>
              </a:rPr>
              <a:t>fedml_alg_flow.add_flow</a:t>
            </a:r>
            <a:r>
              <a:rPr lang="en-US" altLang="ko-KR" sz="1200" dirty="0">
                <a:effectLst/>
                <a:latin typeface="+mn-ea"/>
              </a:rPr>
              <a:t>("</a:t>
            </a:r>
            <a:r>
              <a:rPr lang="en-US" altLang="ko-KR" sz="1200" dirty="0" err="1">
                <a:effectLst/>
                <a:latin typeface="+mn-ea"/>
              </a:rPr>
              <a:t>handle_init</a:t>
            </a:r>
            <a:r>
              <a:rPr lang="en-US" altLang="ko-KR" sz="1200" dirty="0">
                <a:effectLst/>
                <a:latin typeface="+mn-ea"/>
              </a:rPr>
              <a:t>", </a:t>
            </a:r>
            <a:r>
              <a:rPr lang="en-US" altLang="ko-KR" sz="1200" dirty="0" err="1">
                <a:solidFill>
                  <a:srgbClr val="0000FF"/>
                </a:solidFill>
                <a:effectLst/>
                <a:latin typeface="+mn-ea"/>
              </a:rPr>
              <a:t>Client.handle_init_global_model</a:t>
            </a:r>
            <a:r>
              <a:rPr lang="en-US" altLang="ko-KR" sz="1200" dirty="0">
                <a:effectLst/>
                <a:latin typeface="+mn-ea"/>
              </a:rPr>
              <a:t>)</a:t>
            </a:r>
          </a:p>
          <a:p>
            <a:r>
              <a:rPr lang="en-US" altLang="ko-KR" sz="1200" dirty="0">
                <a:effectLst/>
                <a:latin typeface="+mn-ea"/>
              </a:rPr>
              <a:t>    for </a:t>
            </a:r>
            <a:r>
              <a:rPr lang="en-US" altLang="ko-KR" sz="1200" dirty="0" err="1">
                <a:effectLst/>
                <a:latin typeface="+mn-ea"/>
              </a:rPr>
              <a:t>round_idx</a:t>
            </a:r>
            <a:r>
              <a:rPr lang="en-US" altLang="ko-KR" sz="1200" dirty="0">
                <a:effectLst/>
                <a:latin typeface="+mn-ea"/>
              </a:rPr>
              <a:t> in range(</a:t>
            </a:r>
            <a:r>
              <a:rPr lang="en-US" altLang="ko-KR" sz="1200" dirty="0" err="1">
                <a:effectLst/>
                <a:latin typeface="+mn-ea"/>
              </a:rPr>
              <a:t>args.comm_round</a:t>
            </a:r>
            <a:r>
              <a:rPr lang="en-US" altLang="ko-KR" sz="1200" dirty="0">
                <a:effectLst/>
                <a:latin typeface="+mn-ea"/>
              </a:rPr>
              <a:t>):</a:t>
            </a:r>
          </a:p>
          <a:p>
            <a:r>
              <a:rPr lang="en-US" altLang="ko-KR" sz="1200" dirty="0">
                <a:effectLst/>
                <a:latin typeface="+mn-ea"/>
              </a:rPr>
              <a:t>        </a:t>
            </a:r>
            <a:r>
              <a:rPr lang="en-US" altLang="ko-KR" sz="1200" dirty="0" err="1">
                <a:effectLst/>
                <a:latin typeface="+mn-ea"/>
              </a:rPr>
              <a:t>fedml_alg_flow.add_flow</a:t>
            </a:r>
            <a:r>
              <a:rPr lang="en-US" altLang="ko-KR" sz="1200" dirty="0">
                <a:effectLst/>
                <a:latin typeface="+mn-ea"/>
              </a:rPr>
              <a:t>("</a:t>
            </a:r>
            <a:r>
              <a:rPr lang="en-US" altLang="ko-KR" sz="1200" dirty="0" err="1">
                <a:effectLst/>
                <a:latin typeface="+mn-ea"/>
              </a:rPr>
              <a:t>local_training</a:t>
            </a:r>
            <a:r>
              <a:rPr lang="en-US" altLang="ko-KR" sz="1200" dirty="0">
                <a:effectLst/>
                <a:latin typeface="+mn-ea"/>
              </a:rPr>
              <a:t>", </a:t>
            </a:r>
            <a:r>
              <a:rPr lang="en-US" altLang="ko-KR" sz="1200" dirty="0" err="1">
                <a:solidFill>
                  <a:srgbClr val="0000FF"/>
                </a:solidFill>
                <a:effectLst/>
                <a:latin typeface="+mn-ea"/>
              </a:rPr>
              <a:t>Client.local_training</a:t>
            </a:r>
            <a:r>
              <a:rPr lang="en-US" altLang="ko-KR" sz="1200" dirty="0">
                <a:effectLst/>
                <a:latin typeface="+mn-ea"/>
              </a:rPr>
              <a:t>)</a:t>
            </a:r>
          </a:p>
          <a:p>
            <a:r>
              <a:rPr lang="en-US" altLang="ko-KR" sz="1200" dirty="0">
                <a:effectLst/>
                <a:latin typeface="+mn-ea"/>
              </a:rPr>
              <a:t>        </a:t>
            </a:r>
            <a:r>
              <a:rPr lang="en-US" altLang="ko-KR" sz="1200" dirty="0" err="1">
                <a:effectLst/>
                <a:latin typeface="+mn-ea"/>
              </a:rPr>
              <a:t>fedml_alg_flow.add_flow</a:t>
            </a:r>
            <a:r>
              <a:rPr lang="en-US" altLang="ko-KR" sz="1200" dirty="0">
                <a:effectLst/>
                <a:latin typeface="+mn-ea"/>
              </a:rPr>
              <a:t>("</a:t>
            </a:r>
            <a:r>
              <a:rPr lang="en-US" altLang="ko-KR" sz="1200" dirty="0" err="1">
                <a:effectLst/>
                <a:latin typeface="+mn-ea"/>
              </a:rPr>
              <a:t>server_aggregate</a:t>
            </a:r>
            <a:r>
              <a:rPr lang="en-US" altLang="ko-KR" sz="1200" dirty="0">
                <a:effectLst/>
                <a:latin typeface="+mn-ea"/>
              </a:rPr>
              <a:t>", </a:t>
            </a:r>
            <a:r>
              <a:rPr lang="en-US" altLang="ko-KR" sz="1200" dirty="0" err="1">
                <a:solidFill>
                  <a:srgbClr val="FF0000"/>
                </a:solidFill>
                <a:effectLst/>
                <a:latin typeface="+mn-ea"/>
              </a:rPr>
              <a:t>Server.server_aggregate</a:t>
            </a:r>
            <a:r>
              <a:rPr lang="en-US" altLang="ko-KR" sz="1200" dirty="0">
                <a:effectLst/>
                <a:latin typeface="+mn-ea"/>
              </a:rPr>
              <a:t>)</a:t>
            </a:r>
          </a:p>
          <a:p>
            <a:r>
              <a:rPr lang="en-US" altLang="ko-KR" sz="1200" dirty="0">
                <a:effectLst/>
                <a:latin typeface="+mn-ea"/>
              </a:rPr>
              <a:t>    </a:t>
            </a:r>
            <a:r>
              <a:rPr lang="en-US" altLang="ko-KR" sz="1200" dirty="0" err="1">
                <a:solidFill>
                  <a:srgbClr val="00B050"/>
                </a:solidFill>
                <a:effectLst/>
                <a:latin typeface="+mn-ea"/>
              </a:rPr>
              <a:t>fedml_alg_flow.add_flow</a:t>
            </a:r>
            <a:r>
              <a:rPr lang="en-US" altLang="ko-KR" sz="1200" dirty="0">
                <a:effectLst/>
                <a:latin typeface="+mn-ea"/>
              </a:rPr>
              <a:t>("</a:t>
            </a:r>
            <a:r>
              <a:rPr lang="en-US" altLang="ko-KR" sz="1200" dirty="0" err="1">
                <a:effectLst/>
                <a:latin typeface="+mn-ea"/>
              </a:rPr>
              <a:t>final_eval</a:t>
            </a:r>
            <a:r>
              <a:rPr lang="en-US" altLang="ko-KR" sz="1200" dirty="0">
                <a:effectLst/>
                <a:latin typeface="+mn-ea"/>
              </a:rPr>
              <a:t>", </a:t>
            </a:r>
            <a:r>
              <a:rPr lang="en-US" altLang="ko-KR" sz="1200" dirty="0" err="1">
                <a:solidFill>
                  <a:srgbClr val="FF0000"/>
                </a:solidFill>
                <a:effectLst/>
                <a:latin typeface="+mn-ea"/>
              </a:rPr>
              <a:t>Server.final_eval</a:t>
            </a:r>
            <a:r>
              <a:rPr lang="en-US" altLang="ko-KR" sz="1200" dirty="0">
                <a:effectLst/>
                <a:latin typeface="+mn-ea"/>
              </a:rPr>
              <a:t>)</a:t>
            </a:r>
          </a:p>
          <a:p>
            <a:r>
              <a:rPr lang="en-US" altLang="ko-KR" sz="1200" dirty="0">
                <a:effectLst/>
                <a:latin typeface="+mn-ea"/>
              </a:rPr>
              <a:t>    </a:t>
            </a:r>
            <a:r>
              <a:rPr lang="en-US" altLang="ko-KR" sz="1200" dirty="0" err="1">
                <a:solidFill>
                  <a:srgbClr val="00B050"/>
                </a:solidFill>
                <a:effectLst/>
                <a:latin typeface="+mn-ea"/>
              </a:rPr>
              <a:t>fedml_alg_flow.build</a:t>
            </a:r>
            <a:r>
              <a:rPr lang="en-US" altLang="ko-KR" sz="1200" dirty="0">
                <a:effectLst/>
                <a:latin typeface="+mn-ea"/>
              </a:rPr>
              <a:t>()</a:t>
            </a:r>
          </a:p>
          <a:p>
            <a:endParaRPr lang="en-US" altLang="ko-KR" sz="1200" dirty="0">
              <a:effectLst/>
              <a:latin typeface="+mn-ea"/>
            </a:endParaRPr>
          </a:p>
          <a:p>
            <a:r>
              <a:rPr lang="en-US" altLang="ko-KR" sz="1200" dirty="0">
                <a:solidFill>
                  <a:srgbClr val="00B050"/>
                </a:solidFill>
                <a:effectLst/>
                <a:latin typeface="+mn-ea"/>
              </a:rPr>
              <a:t>    </a:t>
            </a:r>
            <a:r>
              <a:rPr lang="en-US" altLang="ko-KR" sz="1200" dirty="0" err="1">
                <a:solidFill>
                  <a:srgbClr val="00B050"/>
                </a:solidFill>
                <a:effectLst/>
                <a:latin typeface="+mn-ea"/>
              </a:rPr>
              <a:t>fedml_runner</a:t>
            </a:r>
            <a:r>
              <a:rPr lang="en-US" altLang="ko-KR" sz="1200" dirty="0">
                <a:solidFill>
                  <a:srgbClr val="00B050"/>
                </a:solidFill>
                <a:effectLst/>
                <a:latin typeface="+mn-ea"/>
              </a:rPr>
              <a:t> </a:t>
            </a:r>
            <a:r>
              <a:rPr lang="en-US" altLang="ko-KR" sz="1200" dirty="0">
                <a:effectLst/>
                <a:latin typeface="+mn-ea"/>
              </a:rPr>
              <a:t>= </a:t>
            </a:r>
            <a:r>
              <a:rPr lang="en-US" altLang="ko-KR" sz="1200" dirty="0" err="1">
                <a:effectLst/>
                <a:latin typeface="+mn-ea"/>
              </a:rPr>
              <a:t>FedMLRunner</a:t>
            </a:r>
            <a:r>
              <a:rPr lang="en-US" altLang="ko-KR" sz="1200" dirty="0">
                <a:effectLst/>
                <a:latin typeface="+mn-ea"/>
              </a:rPr>
              <a:t>(</a:t>
            </a:r>
            <a:r>
              <a:rPr lang="en-US" altLang="ko-KR" sz="1200" dirty="0" err="1">
                <a:effectLst/>
                <a:latin typeface="+mn-ea"/>
              </a:rPr>
              <a:t>args</a:t>
            </a:r>
            <a:r>
              <a:rPr lang="en-US" altLang="ko-KR" sz="1200" dirty="0">
                <a:effectLst/>
                <a:latin typeface="+mn-ea"/>
              </a:rPr>
              <a:t>, device, dataset, model, </a:t>
            </a:r>
            <a:r>
              <a:rPr lang="en-US" altLang="ko-KR" sz="1200" dirty="0" err="1">
                <a:effectLst/>
                <a:latin typeface="+mn-ea"/>
              </a:rPr>
              <a:t>algorithm_flow</a:t>
            </a:r>
            <a:r>
              <a:rPr lang="en-US" altLang="ko-KR" sz="1200" dirty="0">
                <a:effectLst/>
                <a:latin typeface="+mn-ea"/>
              </a:rPr>
              <a:t>=</a:t>
            </a:r>
            <a:r>
              <a:rPr lang="en-US" altLang="ko-KR" sz="1200" dirty="0" err="1">
                <a:effectLst/>
                <a:latin typeface="+mn-ea"/>
              </a:rPr>
              <a:t>fedml_alg_flow</a:t>
            </a:r>
            <a:r>
              <a:rPr lang="en-US" altLang="ko-KR" sz="1200" dirty="0">
                <a:effectLst/>
                <a:latin typeface="+mn-ea"/>
              </a:rPr>
              <a:t>)</a:t>
            </a:r>
          </a:p>
          <a:p>
            <a:r>
              <a:rPr lang="en-US" altLang="ko-KR" sz="1200" dirty="0">
                <a:solidFill>
                  <a:srgbClr val="00B050"/>
                </a:solidFill>
                <a:effectLst/>
                <a:latin typeface="+mn-ea"/>
              </a:rPr>
              <a:t>    </a:t>
            </a:r>
            <a:r>
              <a:rPr lang="en-US" altLang="ko-KR" sz="1200" dirty="0" err="1">
                <a:solidFill>
                  <a:srgbClr val="00B050"/>
                </a:solidFill>
                <a:effectLst/>
                <a:latin typeface="+mn-ea"/>
              </a:rPr>
              <a:t>fedml_runner.run</a:t>
            </a:r>
            <a:r>
              <a:rPr lang="en-US" altLang="ko-KR" sz="1200" dirty="0">
                <a:effectLst/>
                <a:latin typeface="+mn-ea"/>
              </a:rPr>
              <a:t>()</a:t>
            </a:r>
          </a:p>
          <a:p>
            <a:endParaRPr lang="en-US" altLang="ko-KR" sz="1200" dirty="0">
              <a:effectLst/>
              <a:latin typeface="+mn-ea"/>
            </a:endParaRPr>
          </a:p>
          <a:p>
            <a:r>
              <a:rPr lang="en-US" altLang="ko-KR" sz="1200" dirty="0">
                <a:solidFill>
                  <a:srgbClr val="0000FF"/>
                </a:solidFill>
                <a:effectLst/>
                <a:latin typeface="+mn-ea"/>
              </a:rPr>
              <a:t>class Client</a:t>
            </a:r>
            <a:r>
              <a:rPr lang="en-US" altLang="ko-KR" sz="1200" dirty="0">
                <a:solidFill>
                  <a:srgbClr val="FF0000"/>
                </a:solidFill>
                <a:effectLst/>
                <a:latin typeface="+mn-ea"/>
              </a:rPr>
              <a:t>(</a:t>
            </a:r>
            <a:r>
              <a:rPr lang="en-US" altLang="ko-KR" sz="1200" dirty="0" err="1">
                <a:solidFill>
                  <a:srgbClr val="47802E"/>
                </a:solidFill>
                <a:effectLst/>
                <a:latin typeface="+mn-ea"/>
              </a:rPr>
              <a:t>FedMLExecutor</a:t>
            </a:r>
            <a:r>
              <a:rPr lang="en-US" altLang="ko-KR" sz="1200" dirty="0">
                <a:solidFill>
                  <a:srgbClr val="FF0000"/>
                </a:solidFill>
                <a:effectLst/>
                <a:latin typeface="+mn-ea"/>
              </a:rPr>
              <a:t>):</a:t>
            </a:r>
          </a:p>
          <a:p>
            <a:r>
              <a:rPr lang="en-US" altLang="ko-KR" sz="1200" dirty="0">
                <a:effectLst/>
                <a:latin typeface="+mn-ea"/>
              </a:rPr>
              <a:t>    def </a:t>
            </a:r>
            <a:r>
              <a:rPr lang="en-US" altLang="ko-KR" sz="1200" dirty="0" err="1">
                <a:solidFill>
                  <a:srgbClr val="0000FF"/>
                </a:solidFill>
                <a:effectLst/>
                <a:latin typeface="+mn-ea"/>
              </a:rPr>
              <a:t>local_training</a:t>
            </a:r>
            <a:r>
              <a:rPr lang="en-US" altLang="ko-KR" sz="1200" dirty="0">
                <a:effectLst/>
                <a:latin typeface="+mn-ea"/>
              </a:rPr>
              <a:t>(self):</a:t>
            </a:r>
          </a:p>
          <a:p>
            <a:r>
              <a:rPr lang="en-US" altLang="ko-KR" sz="1200" dirty="0">
                <a:effectLst/>
                <a:latin typeface="+mn-ea"/>
              </a:rPr>
              <a:t>    def </a:t>
            </a:r>
            <a:r>
              <a:rPr lang="en-US" altLang="ko-KR" sz="1200" dirty="0" err="1">
                <a:solidFill>
                  <a:srgbClr val="0000FF"/>
                </a:solidFill>
                <a:effectLst/>
                <a:latin typeface="+mn-ea"/>
              </a:rPr>
              <a:t>handle_init_global_model</a:t>
            </a:r>
            <a:r>
              <a:rPr lang="en-US" altLang="ko-KR" sz="1200" dirty="0">
                <a:effectLst/>
                <a:latin typeface="+mn-ea"/>
              </a:rPr>
              <a:t>(self):</a:t>
            </a:r>
          </a:p>
          <a:p>
            <a:endParaRPr lang="en-US" altLang="ko-KR" sz="1200" dirty="0">
              <a:effectLst/>
              <a:latin typeface="+mn-ea"/>
            </a:endParaRPr>
          </a:p>
          <a:p>
            <a:r>
              <a:rPr lang="en-US" altLang="ko-KR" sz="1200" dirty="0">
                <a:solidFill>
                  <a:srgbClr val="FF0000"/>
                </a:solidFill>
                <a:effectLst/>
                <a:latin typeface="+mn-ea"/>
              </a:rPr>
              <a:t>class Server(</a:t>
            </a:r>
            <a:r>
              <a:rPr lang="en-US" altLang="ko-KR" sz="1200" dirty="0" err="1">
                <a:solidFill>
                  <a:srgbClr val="47802E"/>
                </a:solidFill>
                <a:effectLst/>
                <a:latin typeface="+mn-ea"/>
              </a:rPr>
              <a:t>FedMLExecutor</a:t>
            </a:r>
            <a:r>
              <a:rPr lang="en-US" altLang="ko-KR" sz="1200" dirty="0">
                <a:solidFill>
                  <a:srgbClr val="FF0000"/>
                </a:solidFill>
                <a:effectLst/>
                <a:latin typeface="+mn-ea"/>
              </a:rPr>
              <a:t>):</a:t>
            </a:r>
          </a:p>
          <a:p>
            <a:r>
              <a:rPr lang="en-US" altLang="ko-KR" sz="1200" dirty="0">
                <a:solidFill>
                  <a:srgbClr val="FF0000"/>
                </a:solidFill>
                <a:effectLst/>
                <a:latin typeface="+mn-ea"/>
              </a:rPr>
              <a:t>    </a:t>
            </a:r>
            <a:r>
              <a:rPr lang="en-US" altLang="ko-KR" sz="1200" dirty="0">
                <a:effectLst/>
                <a:latin typeface="+mn-ea"/>
              </a:rPr>
              <a:t>def </a:t>
            </a:r>
            <a:r>
              <a:rPr lang="en-US" altLang="ko-KR" sz="1200" dirty="0" err="1">
                <a:solidFill>
                  <a:srgbClr val="FF0000"/>
                </a:solidFill>
                <a:effectLst/>
                <a:latin typeface="+mn-ea"/>
              </a:rPr>
              <a:t>init_global_model</a:t>
            </a:r>
            <a:r>
              <a:rPr lang="en-US" altLang="ko-KR" sz="1200" dirty="0">
                <a:effectLst/>
                <a:latin typeface="+mn-ea"/>
              </a:rPr>
              <a:t>(self):</a:t>
            </a:r>
          </a:p>
          <a:p>
            <a:r>
              <a:rPr lang="en-US" altLang="ko-KR" sz="1200" dirty="0">
                <a:effectLst/>
                <a:latin typeface="+mn-ea"/>
              </a:rPr>
              <a:t>    def </a:t>
            </a:r>
            <a:r>
              <a:rPr lang="en-US" altLang="ko-KR" sz="1200" dirty="0" err="1">
                <a:solidFill>
                  <a:srgbClr val="FF0000"/>
                </a:solidFill>
                <a:effectLst/>
                <a:latin typeface="+mn-ea"/>
              </a:rPr>
              <a:t>server_aggregate</a:t>
            </a:r>
            <a:r>
              <a:rPr lang="en-US" altLang="ko-KR" sz="1200" dirty="0">
                <a:effectLst/>
                <a:latin typeface="+mn-ea"/>
              </a:rPr>
              <a:t>(self):</a:t>
            </a:r>
          </a:p>
          <a:p>
            <a:r>
              <a:rPr lang="en-US" altLang="ko-KR" sz="1200" dirty="0">
                <a:effectLst/>
                <a:latin typeface="+mn-ea"/>
              </a:rPr>
              <a:t>    def </a:t>
            </a:r>
            <a:r>
              <a:rPr lang="en-US" altLang="ko-KR" sz="1200" dirty="0" err="1">
                <a:solidFill>
                  <a:srgbClr val="FF0000"/>
                </a:solidFill>
                <a:effectLst/>
                <a:latin typeface="+mn-ea"/>
              </a:rPr>
              <a:t>final_eval</a:t>
            </a:r>
            <a:r>
              <a:rPr lang="en-US" altLang="ko-KR" sz="1200" dirty="0">
                <a:effectLst/>
                <a:latin typeface="+mn-ea"/>
              </a:rPr>
              <a:t>(self):</a:t>
            </a:r>
          </a:p>
        </p:txBody>
      </p:sp>
    </p:spTree>
    <p:extLst>
      <p:ext uri="{BB962C8B-B14F-4D97-AF65-F5344CB8AC3E}">
        <p14:creationId xmlns:p14="http://schemas.microsoft.com/office/powerpoint/2010/main" val="358623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1600438"/>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endParaRPr lang="en-US" altLang="ko-KR" sz="1400" dirty="0">
              <a:latin typeface="+mn-ea"/>
            </a:endParaRPr>
          </a:p>
          <a:p>
            <a:pPr algn="l"/>
            <a:r>
              <a:rPr lang="en-US" altLang="ko-KR" sz="1400" b="0" i="0" dirty="0">
                <a:solidFill>
                  <a:srgbClr val="292929"/>
                </a:solidFill>
                <a:effectLst/>
                <a:latin typeface="+mn-ea"/>
              </a:rPr>
              <a:t>In this era, federated learning technology is critical because it is </a:t>
            </a:r>
            <a:r>
              <a:rPr lang="en-US" altLang="ko-KR" sz="1400" b="0" i="0" dirty="0">
                <a:solidFill>
                  <a:srgbClr val="FF0000"/>
                </a:solidFill>
                <a:effectLst/>
                <a:latin typeface="+mn-ea"/>
              </a:rPr>
              <a:t>at the historical intersection of the three major technological hotspots: privacy computing, edge AI, and Web3/Blockchain.</a:t>
            </a:r>
          </a:p>
          <a:p>
            <a:br>
              <a:rPr lang="en-US" altLang="ko-KR" sz="1400" dirty="0">
                <a:latin typeface="+mn-ea"/>
              </a:rPr>
            </a:br>
            <a:endParaRPr lang="ko-KR" altLang="en-US" sz="1400" dirty="0">
              <a:latin typeface="+mn-ea"/>
            </a:endParaRPr>
          </a:p>
        </p:txBody>
      </p:sp>
      <p:pic>
        <p:nvPicPr>
          <p:cNvPr id="1028" name="Picture 4">
            <a:extLst>
              <a:ext uri="{FF2B5EF4-FFF2-40B4-BE49-F238E27FC236}">
                <a16:creationId xmlns:a16="http://schemas.microsoft.com/office/drawing/2014/main" id="{94239C01-58D8-78B6-31F9-E559BAD89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34" y="2472418"/>
            <a:ext cx="66675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36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323987"/>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6. Release Cross-silo FL dataset with </a:t>
            </a:r>
            <a:r>
              <a:rPr lang="en-US" altLang="ko-KR" sz="1400" b="1" i="0" dirty="0" err="1">
                <a:solidFill>
                  <a:srgbClr val="292929"/>
                </a:solidFill>
                <a:effectLst/>
                <a:latin typeface="+mn-ea"/>
              </a:rPr>
              <a:t>Okwin</a:t>
            </a:r>
            <a:r>
              <a:rPr lang="en-US" altLang="ko-KR" sz="1400" b="1" i="0" dirty="0">
                <a:solidFill>
                  <a:srgbClr val="292929"/>
                </a:solidFill>
                <a:effectLst/>
                <a:latin typeface="+mn-ea"/>
              </a:rPr>
              <a:t>, allowing research face real scenarios</a:t>
            </a:r>
          </a:p>
          <a:p>
            <a:endParaRPr lang="en-US" altLang="ko-KR" sz="1400" dirty="0">
              <a:effectLst/>
              <a:latin typeface="+mn-ea"/>
            </a:endParaRPr>
          </a:p>
          <a:p>
            <a:r>
              <a:rPr lang="en-US" altLang="ko-KR" sz="1400" dirty="0">
                <a:effectLst/>
                <a:latin typeface="+mn-ea"/>
              </a:rPr>
              <a:t>Different from the synthetic or hypothetical data combed by papers such as LEAF and </a:t>
            </a:r>
            <a:r>
              <a:rPr lang="en-US" altLang="ko-KR" sz="1400" dirty="0" err="1">
                <a:effectLst/>
                <a:latin typeface="+mn-ea"/>
              </a:rPr>
              <a:t>FedScale</a:t>
            </a:r>
            <a:r>
              <a:rPr lang="en-US" altLang="ko-KR" sz="1400" dirty="0">
                <a:effectLst/>
                <a:latin typeface="+mn-ea"/>
              </a:rPr>
              <a:t> (note: only natural ID segmentation does not represent the authenticity of products and business scenarios), the datasets released by </a:t>
            </a:r>
            <a:r>
              <a:rPr lang="en-US" altLang="ko-KR" sz="1400" dirty="0" err="1">
                <a:effectLst/>
                <a:latin typeface="+mn-ea"/>
              </a:rPr>
              <a:t>FedML</a:t>
            </a:r>
            <a:r>
              <a:rPr lang="en-US" altLang="ko-KR" sz="1400" dirty="0">
                <a:effectLst/>
                <a:latin typeface="+mn-ea"/>
              </a:rPr>
              <a:t> and </a:t>
            </a:r>
            <a:r>
              <a:rPr lang="en-US" altLang="ko-KR" sz="1400" dirty="0" err="1">
                <a:effectLst/>
                <a:latin typeface="+mn-ea"/>
              </a:rPr>
              <a:t>Okwin</a:t>
            </a:r>
            <a:r>
              <a:rPr lang="en-US" altLang="ko-KR" sz="1400" dirty="0">
                <a:effectLst/>
                <a:latin typeface="+mn-ea"/>
              </a:rPr>
              <a:t> are </a:t>
            </a:r>
            <a:r>
              <a:rPr lang="en-US" altLang="ko-KR" sz="1400" dirty="0">
                <a:solidFill>
                  <a:srgbClr val="FF0000"/>
                </a:solidFill>
                <a:effectLst/>
                <a:latin typeface="+mn-ea"/>
              </a:rPr>
              <a:t>taken from real federated learning scenarios.</a:t>
            </a:r>
          </a:p>
          <a:p>
            <a:endParaRPr lang="en-US" altLang="ko-KR" sz="1400" dirty="0">
              <a:effectLst/>
              <a:latin typeface="+mn-ea"/>
            </a:endParaRPr>
          </a:p>
          <a:p>
            <a:r>
              <a:rPr lang="en-US" altLang="ko-KR" sz="1400" dirty="0">
                <a:effectLst/>
                <a:latin typeface="+mn-ea"/>
              </a:rPr>
              <a:t>As shown in the figure below, the </a:t>
            </a:r>
            <a:r>
              <a:rPr lang="en-US" altLang="ko-KR" sz="1400" dirty="0">
                <a:solidFill>
                  <a:srgbClr val="FF0000"/>
                </a:solidFill>
                <a:effectLst/>
                <a:latin typeface="+mn-ea"/>
              </a:rPr>
              <a:t>current version mainly focuses on medical scenarios</a:t>
            </a:r>
            <a:r>
              <a:rPr lang="en-US" altLang="ko-KR" sz="1400" dirty="0">
                <a:effectLst/>
                <a:latin typeface="+mn-ea"/>
              </a:rPr>
              <a:t>, containing 7 naturally partitioned medical datasets covering multiple tasks, models, and data modalities, each with baseline training codes for everyone to conduct research and development. All these results are published on the </a:t>
            </a:r>
            <a:r>
              <a:rPr lang="en-US" altLang="ko-KR" sz="1400" dirty="0" err="1">
                <a:effectLst/>
                <a:latin typeface="+mn-ea"/>
              </a:rPr>
              <a:t>FedML</a:t>
            </a:r>
            <a:r>
              <a:rPr lang="en-US" altLang="ko-KR" sz="1400" dirty="0">
                <a:effectLst/>
                <a:latin typeface="+mn-ea"/>
              </a:rPr>
              <a:t> open platform; see https://open.fedml.ai for details (click “App Ecosystem” after logging in).</a:t>
            </a:r>
          </a:p>
        </p:txBody>
      </p:sp>
      <p:pic>
        <p:nvPicPr>
          <p:cNvPr id="18434" name="Picture 2">
            <a:extLst>
              <a:ext uri="{FF2B5EF4-FFF2-40B4-BE49-F238E27FC236}">
                <a16:creationId xmlns:a16="http://schemas.microsoft.com/office/drawing/2014/main" id="{C612D277-9F71-B159-7164-D6FAE561A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51842"/>
            <a:ext cx="3837806" cy="193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754874"/>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r>
              <a:rPr lang="en-US" altLang="ko-KR" sz="1400" b="1" i="0" dirty="0">
                <a:solidFill>
                  <a:srgbClr val="292929"/>
                </a:solidFill>
                <a:effectLst/>
                <a:latin typeface="+mn-ea"/>
              </a:rPr>
              <a:t>7. Published 50+ top scientific papers, covering key challenges such as security, efficiency, weak supervision, and fairness</a:t>
            </a:r>
          </a:p>
          <a:p>
            <a:endParaRPr lang="en-US" altLang="ko-KR" sz="1400" dirty="0">
              <a:effectLst/>
              <a:latin typeface="+mn-ea"/>
            </a:endParaRPr>
          </a:p>
          <a:p>
            <a:r>
              <a:rPr lang="en-US" altLang="ko-KR" sz="1400" dirty="0">
                <a:effectLst/>
                <a:latin typeface="+mn-ea"/>
              </a:rPr>
              <a:t>All papers are summarized at </a:t>
            </a:r>
            <a:r>
              <a:rPr lang="en-US" altLang="ko-KR" sz="1400" dirty="0">
                <a:effectLst/>
                <a:latin typeface="+mn-ea"/>
                <a:hlinkClick r:id="rId3"/>
              </a:rPr>
              <a:t>https://doc.fedml.ai/resources/papers.html</a:t>
            </a:r>
            <a:r>
              <a:rPr lang="en-US" altLang="ko-KR" sz="1400" dirty="0">
                <a:effectLst/>
                <a:latin typeface="+mn-ea"/>
              </a:rPr>
              <a:t> </a:t>
            </a:r>
          </a:p>
          <a:p>
            <a:endParaRPr lang="en-US" altLang="ko-KR" sz="1400" dirty="0">
              <a:effectLst/>
              <a:latin typeface="+mn-ea"/>
            </a:endParaRPr>
          </a:p>
          <a:p>
            <a:endParaRPr lang="en-US" altLang="ko-KR" sz="1400" b="1" i="0" dirty="0">
              <a:solidFill>
                <a:srgbClr val="292929"/>
              </a:solidFill>
              <a:effectLst/>
              <a:latin typeface="+mn-ea"/>
            </a:endParaRPr>
          </a:p>
          <a:p>
            <a:r>
              <a:rPr lang="en-US" altLang="ko-KR" sz="1400" b="1" i="0" dirty="0">
                <a:solidFill>
                  <a:srgbClr val="292929"/>
                </a:solidFill>
                <a:effectLst/>
                <a:latin typeface="+mn-ea"/>
              </a:rPr>
              <a:t>8. Academia Sponsorship</a:t>
            </a:r>
          </a:p>
          <a:p>
            <a:endParaRPr lang="en-US" altLang="ko-KR" sz="1400" dirty="0">
              <a:effectLst/>
              <a:latin typeface="+mn-ea"/>
            </a:endParaRPr>
          </a:p>
          <a:p>
            <a:r>
              <a:rPr lang="en-US" altLang="ko-KR" sz="1400" dirty="0">
                <a:effectLst/>
                <a:latin typeface="+mn-ea"/>
              </a:rPr>
              <a:t>For more details, please visit: </a:t>
            </a:r>
            <a:r>
              <a:rPr lang="en-US" altLang="ko-KR" sz="1400" dirty="0">
                <a:effectLst/>
                <a:latin typeface="+mn-ea"/>
                <a:hlinkClick r:id="rId4"/>
              </a:rPr>
              <a:t>https://fedml.ai/academia-sponsorship/</a:t>
            </a:r>
            <a:r>
              <a:rPr lang="en-US" altLang="ko-KR" sz="1400" dirty="0">
                <a:effectLst/>
                <a:latin typeface="+mn-ea"/>
              </a:rPr>
              <a:t> </a:t>
            </a:r>
          </a:p>
          <a:p>
            <a:endParaRPr lang="en-US" altLang="ko-KR" sz="1400" dirty="0">
              <a:latin typeface="+mn-ea"/>
            </a:endParaRPr>
          </a:p>
          <a:p>
            <a:endParaRPr lang="en-US" altLang="ko-KR" sz="1400" dirty="0">
              <a:latin typeface="+mn-ea"/>
            </a:endParaRPr>
          </a:p>
          <a:p>
            <a:r>
              <a:rPr lang="en-US" altLang="ko-KR" sz="1400" b="1" i="0" dirty="0">
                <a:solidFill>
                  <a:srgbClr val="292929"/>
                </a:solidFill>
                <a:effectLst/>
                <a:latin typeface="+mn-ea"/>
              </a:rPr>
              <a:t>9. </a:t>
            </a:r>
            <a:r>
              <a:rPr lang="en-US" altLang="ko-KR" sz="1400" b="1" i="0" dirty="0" err="1">
                <a:solidFill>
                  <a:srgbClr val="292929"/>
                </a:solidFill>
                <a:effectLst/>
                <a:latin typeface="+mn-ea"/>
              </a:rPr>
              <a:t>FedML</a:t>
            </a:r>
            <a:r>
              <a:rPr lang="en-US" altLang="ko-KR" sz="1400" b="1" i="0" dirty="0">
                <a:solidFill>
                  <a:srgbClr val="292929"/>
                </a:solidFill>
                <a:effectLst/>
                <a:latin typeface="+mn-ea"/>
              </a:rPr>
              <a:t> Team</a:t>
            </a:r>
          </a:p>
          <a:p>
            <a:endParaRPr lang="en-US" altLang="ko-KR" sz="1400" dirty="0">
              <a:effectLst/>
              <a:latin typeface="+mn-ea"/>
            </a:endParaRPr>
          </a:p>
          <a:p>
            <a:endParaRPr lang="en-US" altLang="ko-KR" sz="1400" dirty="0">
              <a:effectLst/>
              <a:latin typeface="+mn-ea"/>
            </a:endParaRPr>
          </a:p>
        </p:txBody>
      </p:sp>
    </p:spTree>
    <p:extLst>
      <p:ext uri="{BB962C8B-B14F-4D97-AF65-F5344CB8AC3E}">
        <p14:creationId xmlns:p14="http://schemas.microsoft.com/office/powerpoint/2010/main" val="2399422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a:ln>
                  <a:solidFill>
                    <a:srgbClr val="4F81BD">
                      <a:alpha val="0"/>
                    </a:srgbClr>
                  </a:solidFill>
                </a:ln>
                <a:latin typeface="+mj-ea"/>
              </a:rPr>
              <a:t>AIFactory</a:t>
            </a:r>
            <a:endParaRPr lang="ko-KR" altLang="en-US" dirty="0">
              <a:ln>
                <a:solidFill>
                  <a:srgbClr val="4F81BD">
                    <a:alpha val="0"/>
                  </a:srgbClr>
                </a:solidFill>
              </a:ln>
              <a:latin typeface="+mj-ea"/>
            </a:endParaRPr>
          </a:p>
        </p:txBody>
      </p:sp>
      <p:sp>
        <p:nvSpPr>
          <p:cNvPr id="2" name="직사각형 1"/>
          <p:cNvSpPr/>
          <p:nvPr/>
        </p:nvSpPr>
        <p:spPr>
          <a:xfrm>
            <a:off x="251520" y="908720"/>
            <a:ext cx="8352928" cy="738664"/>
          </a:xfrm>
          <a:prstGeom prst="rect">
            <a:avLst/>
          </a:prstGeom>
        </p:spPr>
        <p:txBody>
          <a:bodyPr wrap="square">
            <a:spAutoFit/>
          </a:bodyPr>
          <a:lstStyle/>
          <a:p>
            <a:r>
              <a:rPr lang="en-US" altLang="ko-KR" sz="1400" dirty="0">
                <a:latin typeface="+mn-ea"/>
              </a:rPr>
              <a:t>https://aifactory.space/</a:t>
            </a:r>
          </a:p>
          <a:p>
            <a:endParaRPr lang="en-US" altLang="ko-KR" sz="1400" dirty="0">
              <a:effectLst/>
              <a:latin typeface="+mn-ea"/>
            </a:endParaRPr>
          </a:p>
          <a:p>
            <a:endParaRPr lang="en-US" altLang="ko-KR" sz="1400" dirty="0">
              <a:effectLst/>
              <a:latin typeface="+mn-ea"/>
            </a:endParaRPr>
          </a:p>
        </p:txBody>
      </p:sp>
    </p:spTree>
    <p:extLst>
      <p:ext uri="{BB962C8B-B14F-4D97-AF65-F5344CB8AC3E}">
        <p14:creationId xmlns:p14="http://schemas.microsoft.com/office/powerpoint/2010/main" val="2588899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5BE24BAA-AACD-4EE9-BBAE-2B5159633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a:stretch/>
        </p:blipFill>
        <p:spPr bwMode="auto">
          <a:xfrm>
            <a:off x="-166" y="-489"/>
            <a:ext cx="91627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7F9826C2-AB01-4A03-9587-6C9ABDAA0E3B}"/>
              </a:ext>
            </a:extLst>
          </p:cNvPr>
          <p:cNvGrpSpPr/>
          <p:nvPr/>
        </p:nvGrpSpPr>
        <p:grpSpPr>
          <a:xfrm>
            <a:off x="107504" y="1052736"/>
            <a:ext cx="8712967" cy="2035969"/>
            <a:chOff x="1205615" y="898028"/>
            <a:chExt cx="7083626" cy="2035969"/>
          </a:xfrm>
        </p:grpSpPr>
        <p:sp>
          <p:nvSpPr>
            <p:cNvPr id="15" name="TextBox 14">
              <a:extLst>
                <a:ext uri="{FF2B5EF4-FFF2-40B4-BE49-F238E27FC236}">
                  <a16:creationId xmlns:a16="http://schemas.microsoft.com/office/drawing/2014/main" id="{56FA081D-B53A-4BE8-A13C-C1C80E193C72}"/>
                </a:ext>
              </a:extLst>
            </p:cNvPr>
            <p:cNvSpPr txBox="1"/>
            <p:nvPr/>
          </p:nvSpPr>
          <p:spPr>
            <a:xfrm>
              <a:off x="1205615" y="2626220"/>
              <a:ext cx="7025084" cy="307777"/>
            </a:xfrm>
            <a:prstGeom prst="rect">
              <a:avLst/>
            </a:prstGeom>
            <a:noFill/>
          </p:spPr>
          <p:txBody>
            <a:bodyPr wrap="square" lIns="0" tIns="0" rIns="0" bIns="0" rtlCol="0">
              <a:spAutoFit/>
            </a:bodyPr>
            <a:lstStyle/>
            <a:p>
              <a:pPr algn="ctr"/>
              <a:r>
                <a:rPr lang="ko-KR" altLang="en-US" sz="2000" b="1" dirty="0" err="1">
                  <a:ln>
                    <a:solidFill>
                      <a:srgbClr val="4F81BD">
                        <a:alpha val="0"/>
                      </a:srgbClr>
                    </a:solidFill>
                  </a:ln>
                  <a:latin typeface="+mj-ea"/>
                  <a:ea typeface="+mj-ea"/>
                </a:rPr>
                <a:t>이노피아테크</a:t>
              </a:r>
              <a:r>
                <a:rPr lang="ko-KR" altLang="en-US" sz="2000" b="1" dirty="0">
                  <a:ln>
                    <a:solidFill>
                      <a:srgbClr val="4F81BD">
                        <a:alpha val="0"/>
                      </a:srgbClr>
                    </a:solidFill>
                  </a:ln>
                  <a:latin typeface="+mj-ea"/>
                  <a:ea typeface="+mj-ea"/>
                </a:rPr>
                <a:t> 이광기 </a:t>
              </a:r>
              <a:r>
                <a:rPr lang="en-US" altLang="ko-KR" sz="2000" b="1" dirty="0">
                  <a:ln>
                    <a:solidFill>
                      <a:srgbClr val="4F81BD">
                        <a:alpha val="0"/>
                      </a:srgbClr>
                    </a:solidFill>
                  </a:ln>
                  <a:latin typeface="+mj-ea"/>
                  <a:ea typeface="+mj-ea"/>
                </a:rPr>
                <a:t>(kwangkeelee@gmail.com)</a:t>
              </a:r>
            </a:p>
          </p:txBody>
        </p:sp>
        <p:sp>
          <p:nvSpPr>
            <p:cNvPr id="16" name="TextBox 15">
              <a:extLst>
                <a:ext uri="{FF2B5EF4-FFF2-40B4-BE49-F238E27FC236}">
                  <a16:creationId xmlns:a16="http://schemas.microsoft.com/office/drawing/2014/main" id="{AE8F2680-36AF-4655-8BDB-C6F9F7ACB925}"/>
                </a:ext>
              </a:extLst>
            </p:cNvPr>
            <p:cNvSpPr txBox="1"/>
            <p:nvPr/>
          </p:nvSpPr>
          <p:spPr>
            <a:xfrm>
              <a:off x="1264157" y="898028"/>
              <a:ext cx="7025084" cy="984885"/>
            </a:xfrm>
            <a:prstGeom prst="rect">
              <a:avLst/>
            </a:prstGeom>
            <a:noFill/>
          </p:spPr>
          <p:txBody>
            <a:bodyPr wrap="square" lIns="0" tIns="0" rIns="0" bIns="0" rtlCol="0">
              <a:spAutoFit/>
            </a:bodyPr>
            <a:lstStyle/>
            <a:p>
              <a:pPr algn="ctr" fontAlgn="base"/>
              <a:r>
                <a:rPr lang="ko-KR" altLang="en-US" sz="3200" b="1" dirty="0"/>
                <a:t>디지털 헬스케어 서비스를 위한 </a:t>
              </a:r>
              <a:endParaRPr lang="en-US" altLang="ko-KR" sz="3200" b="1" dirty="0"/>
            </a:p>
            <a:p>
              <a:pPr algn="ctr" fontAlgn="base"/>
              <a:r>
                <a:rPr lang="ko-KR" altLang="en-US" sz="3200" b="1" dirty="0"/>
                <a:t>연합학습 현황 및 과제</a:t>
              </a:r>
              <a:endParaRPr lang="en-US" altLang="ko-KR" sz="2400" b="1" dirty="0"/>
            </a:p>
          </p:txBody>
        </p:sp>
      </p:grpSp>
    </p:spTree>
    <p:extLst>
      <p:ext uri="{BB962C8B-B14F-4D97-AF65-F5344CB8AC3E}">
        <p14:creationId xmlns:p14="http://schemas.microsoft.com/office/powerpoint/2010/main" val="260257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5355312"/>
          </a:xfrm>
          <a:prstGeom prst="rect">
            <a:avLst/>
          </a:prstGeom>
        </p:spPr>
        <p:txBody>
          <a:bodyPr wrap="square">
            <a:spAutoFit/>
          </a:bodyPr>
          <a:lstStyle/>
          <a:p>
            <a:r>
              <a:rPr lang="en-US" altLang="ko-KR" b="1" dirty="0"/>
              <a:t>Federated learning </a:t>
            </a:r>
            <a:r>
              <a:rPr lang="en-US" altLang="ko-KR" dirty="0"/>
              <a:t>is a machine learning setting where multiple entities (clients) collaborate in solving a machine learning problem, under the coordination of a central server or service provider. Each client’s raw data is stored locally and not exchanged or transferred; instead, focused updates intended for immediate aggregation are used to achieve the learning objective. </a:t>
            </a:r>
          </a:p>
          <a:p>
            <a:pPr algn="r"/>
            <a:r>
              <a:rPr lang="en-US" altLang="ko-KR" dirty="0"/>
              <a:t>Advances and Open Problems in Federated Learning, </a:t>
            </a:r>
          </a:p>
          <a:p>
            <a:pPr algn="r"/>
            <a:r>
              <a:rPr lang="en-US" altLang="ko-KR" dirty="0">
                <a:hlinkClick r:id="rId2"/>
              </a:rPr>
              <a:t>https://arxiv.org/abs/1912.04977</a:t>
            </a:r>
            <a:endParaRPr lang="ko-KR" altLang="en-US" dirty="0"/>
          </a:p>
          <a:p>
            <a:endParaRPr lang="en-US" altLang="ko-KR" dirty="0"/>
          </a:p>
          <a:p>
            <a:endParaRPr lang="en-US" altLang="ko-KR" dirty="0"/>
          </a:p>
          <a:p>
            <a:r>
              <a:rPr lang="ko-KR" altLang="en-US" dirty="0"/>
              <a:t>연합학습은 중앙 서버 또는 서비스 제공자의 관리 하에</a:t>
            </a:r>
            <a:r>
              <a:rPr lang="en-US" altLang="ko-KR" dirty="0"/>
              <a:t>, </a:t>
            </a:r>
            <a:r>
              <a:rPr lang="ko-KR" altLang="en-US" dirty="0"/>
              <a:t>다수의 클라이언트</a:t>
            </a:r>
            <a:r>
              <a:rPr lang="en-US" altLang="ko-KR" dirty="0"/>
              <a:t>/</a:t>
            </a:r>
            <a:r>
              <a:rPr lang="ko-KR" altLang="en-US" dirty="0"/>
              <a:t>디바이스가 기계학습 문제를 해결하기 위해 협력하는 기술</a:t>
            </a:r>
          </a:p>
          <a:p>
            <a:endParaRPr lang="en-US" altLang="ko-KR" dirty="0"/>
          </a:p>
          <a:p>
            <a:pPr marL="285750" indent="-285750">
              <a:buFont typeface="Wingdings" panose="05000000000000000000" pitchFamily="2" charset="2"/>
              <a:buChar char="§"/>
            </a:pPr>
            <a:r>
              <a:rPr lang="ko-KR" altLang="en-US" dirty="0"/>
              <a:t>각 클라이언트</a:t>
            </a:r>
            <a:r>
              <a:rPr lang="en-US" altLang="ko-KR" dirty="0"/>
              <a:t>/</a:t>
            </a:r>
            <a:r>
              <a:rPr lang="ko-KR" altLang="en-US" dirty="0"/>
              <a:t>디바이스는 보유한</a:t>
            </a:r>
            <a:r>
              <a:rPr lang="en-US" altLang="ko-KR" dirty="0"/>
              <a:t>/</a:t>
            </a:r>
            <a:r>
              <a:rPr lang="ko-KR" altLang="en-US" dirty="0"/>
              <a:t>생산한 원시 데이터를 교환 또는 </a:t>
            </a:r>
            <a:r>
              <a:rPr lang="en-US" altLang="ko-KR" dirty="0"/>
              <a:t>(</a:t>
            </a:r>
            <a:r>
              <a:rPr lang="ko-KR" altLang="en-US" dirty="0"/>
              <a:t>중앙으로</a:t>
            </a:r>
            <a:r>
              <a:rPr lang="en-US" altLang="ko-KR" dirty="0"/>
              <a:t>) </a:t>
            </a:r>
            <a:r>
              <a:rPr lang="ko-KR" altLang="en-US" dirty="0"/>
              <a:t>전송하지 않고</a:t>
            </a:r>
            <a:r>
              <a:rPr lang="en-US" altLang="ko-KR" dirty="0"/>
              <a:t>, </a:t>
            </a:r>
            <a:r>
              <a:rPr lang="ko-KR" altLang="en-US" dirty="0"/>
              <a:t>로컬모델 학습에만 사용함으로써</a:t>
            </a:r>
            <a:r>
              <a:rPr lang="en-US" altLang="ko-KR" dirty="0"/>
              <a:t>, </a:t>
            </a:r>
            <a:r>
              <a:rPr lang="ko-KR" altLang="en-US" dirty="0"/>
              <a:t>데이터 생산자의 프라이버시 보호</a:t>
            </a:r>
          </a:p>
          <a:p>
            <a:pPr marL="285750" indent="-285750">
              <a:buFont typeface="Wingdings" panose="05000000000000000000" pitchFamily="2" charset="2"/>
              <a:buChar char="§"/>
            </a:pPr>
            <a:r>
              <a:rPr lang="ko-KR" altLang="en-US" dirty="0"/>
              <a:t>각 클라이언트</a:t>
            </a:r>
            <a:r>
              <a:rPr lang="en-US" altLang="ko-KR" dirty="0"/>
              <a:t>/</a:t>
            </a:r>
            <a:r>
              <a:rPr lang="ko-KR" altLang="en-US" dirty="0"/>
              <a:t>디바이스에서의 학습 결과는 </a:t>
            </a:r>
            <a:r>
              <a:rPr lang="en-US" altLang="ko-KR" dirty="0"/>
              <a:t>(</a:t>
            </a:r>
            <a:r>
              <a:rPr lang="ko-KR" altLang="en-US" dirty="0"/>
              <a:t>중앙의</a:t>
            </a:r>
            <a:r>
              <a:rPr lang="en-US" altLang="ko-KR" dirty="0"/>
              <a:t>) </a:t>
            </a:r>
            <a:r>
              <a:rPr lang="ko-KR" altLang="en-US" dirty="0"/>
              <a:t>글로벌 모델 학습에 반영</a:t>
            </a:r>
            <a:r>
              <a:rPr lang="en-US" altLang="ko-KR" dirty="0"/>
              <a:t>/</a:t>
            </a:r>
            <a:r>
              <a:rPr lang="ko-KR" altLang="en-US" dirty="0"/>
              <a:t>기여</a:t>
            </a:r>
            <a:r>
              <a:rPr lang="en-US" altLang="ko-KR" dirty="0"/>
              <a:t>. ‘A fed B’</a:t>
            </a:r>
            <a:r>
              <a:rPr lang="ko-KR" altLang="en-US" dirty="0"/>
              <a:t>학습의 성능은 ‘</a:t>
            </a:r>
            <a:r>
              <a:rPr lang="en-US" altLang="ko-KR" dirty="0"/>
              <a:t>A+B’</a:t>
            </a:r>
            <a:r>
              <a:rPr lang="ko-KR" altLang="en-US" dirty="0"/>
              <a:t>성능에 근사</a:t>
            </a:r>
          </a:p>
          <a:p>
            <a:pPr marL="285750" indent="-285750">
              <a:buFont typeface="Wingdings" panose="05000000000000000000" pitchFamily="2" charset="2"/>
              <a:buChar char="§"/>
            </a:pPr>
            <a:r>
              <a:rPr lang="ko-KR" altLang="en-US" dirty="0"/>
              <a:t>데이터 생산자의 프라이버시 보호</a:t>
            </a:r>
            <a:r>
              <a:rPr lang="en-US" altLang="ko-KR" dirty="0"/>
              <a:t>, </a:t>
            </a:r>
            <a:r>
              <a:rPr lang="ko-KR" altLang="en-US" dirty="0"/>
              <a:t>통신 오버헤드 감소</a:t>
            </a:r>
          </a:p>
        </p:txBody>
      </p:sp>
    </p:spTree>
    <p:extLst>
      <p:ext uri="{BB962C8B-B14F-4D97-AF65-F5344CB8AC3E}">
        <p14:creationId xmlns:p14="http://schemas.microsoft.com/office/powerpoint/2010/main" val="1590597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3139321"/>
          </a:xfrm>
          <a:prstGeom prst="rect">
            <a:avLst/>
          </a:prstGeom>
        </p:spPr>
        <p:txBody>
          <a:bodyPr wrap="square">
            <a:spAutoFit/>
          </a:bodyPr>
          <a:lstStyle/>
          <a:p>
            <a:endParaRPr lang="en-US" altLang="ko-KR" dirty="0"/>
          </a:p>
          <a:p>
            <a:r>
              <a:rPr lang="ko-KR" altLang="en-US" dirty="0"/>
              <a:t>▶ 개인 정보의 노출</a:t>
            </a:r>
            <a:r>
              <a:rPr lang="en-US" altLang="ko-KR" dirty="0"/>
              <a:t>/</a:t>
            </a:r>
            <a:r>
              <a:rPr lang="ko-KR" altLang="en-US" dirty="0"/>
              <a:t>침해 없이</a:t>
            </a:r>
            <a:r>
              <a:rPr lang="en-US" altLang="ko-KR" dirty="0"/>
              <a:t>, </a:t>
            </a:r>
            <a:r>
              <a:rPr lang="ko-KR" altLang="en-US" dirty="0"/>
              <a:t>데이터를 확보</a:t>
            </a:r>
            <a:r>
              <a:rPr lang="en-US" altLang="ko-KR" dirty="0"/>
              <a:t>/</a:t>
            </a:r>
            <a:r>
              <a:rPr lang="ko-KR" altLang="en-US" dirty="0"/>
              <a:t>활용할 수 있는 연합학습 기술</a:t>
            </a:r>
          </a:p>
          <a:p>
            <a:pPr marL="285750" indent="-285750">
              <a:buFont typeface="Wingdings" panose="05000000000000000000" pitchFamily="2" charset="2"/>
              <a:buChar char="§"/>
            </a:pPr>
            <a:endParaRPr lang="en-US" altLang="ko-KR" dirty="0"/>
          </a:p>
          <a:p>
            <a:pPr marL="285750" indent="-285750">
              <a:buFont typeface="Wingdings" panose="05000000000000000000" pitchFamily="2" charset="2"/>
              <a:buChar char="§"/>
            </a:pPr>
            <a:r>
              <a:rPr lang="ko-KR" altLang="en-US" dirty="0"/>
              <a:t>인공지능 모델을 학습하기 위해서는 많은 양의 데이터가 필요하지만</a:t>
            </a:r>
            <a:r>
              <a:rPr lang="en-US" altLang="ko-KR" dirty="0"/>
              <a:t>, </a:t>
            </a:r>
            <a:r>
              <a:rPr lang="ko-KR" altLang="en-US" dirty="0"/>
              <a:t>데이터 프라이버시 정책 등으로 인하여 </a:t>
            </a:r>
            <a:r>
              <a:rPr lang="en-US" altLang="ko-KR" dirty="0"/>
              <a:t>(</a:t>
            </a:r>
            <a:r>
              <a:rPr lang="ko-KR" altLang="en-US" dirty="0"/>
              <a:t>개인</a:t>
            </a:r>
            <a:r>
              <a:rPr lang="en-US" altLang="ko-KR" dirty="0"/>
              <a:t>)</a:t>
            </a:r>
            <a:r>
              <a:rPr lang="ko-KR" altLang="en-US" dirty="0"/>
              <a:t>데이터 수집</a:t>
            </a:r>
            <a:r>
              <a:rPr lang="en-US" altLang="ko-KR" dirty="0"/>
              <a:t>/</a:t>
            </a:r>
            <a:r>
              <a:rPr lang="ko-KR" altLang="en-US" dirty="0"/>
              <a:t>활용에 제약</a:t>
            </a:r>
          </a:p>
          <a:p>
            <a:pPr marL="285750" indent="-285750">
              <a:buFont typeface="Wingdings" panose="05000000000000000000" pitchFamily="2" charset="2"/>
              <a:buChar char="§"/>
            </a:pPr>
            <a:r>
              <a:rPr lang="ko-KR" altLang="en-US" dirty="0"/>
              <a:t>기존에는 중앙 서버에 모든 데이터를 수집 후 학습하는 과정이 일반적으로</a:t>
            </a:r>
            <a:r>
              <a:rPr lang="en-US" altLang="ko-KR" dirty="0"/>
              <a:t>, </a:t>
            </a:r>
            <a:r>
              <a:rPr lang="ko-KR" altLang="en-US" dirty="0"/>
              <a:t>프라이버시 침해 위험이 존재</a:t>
            </a:r>
            <a:r>
              <a:rPr lang="en-US" altLang="ko-KR" dirty="0"/>
              <a:t>. </a:t>
            </a:r>
            <a:r>
              <a:rPr lang="ko-KR" altLang="en-US" dirty="0"/>
              <a:t>이를 개선하기 위해 각 디바이스에서 로컬 모델을 학습하고 이를 동기화하는 연합학습 기술 필요성 대두</a:t>
            </a:r>
          </a:p>
          <a:p>
            <a:pPr marL="285750" indent="-285750">
              <a:buFont typeface="Wingdings" panose="05000000000000000000" pitchFamily="2" charset="2"/>
              <a:buChar char="§"/>
            </a:pPr>
            <a:r>
              <a:rPr lang="ko-KR" altLang="en-US" dirty="0"/>
              <a:t>연합학습 기술은 사용자 로컬 데이터에 직접 접근하지 않으면서 모든 사용자들의 정보를 반영한 글로벌 모델을 학습하여 이용할 수 있음</a:t>
            </a:r>
            <a:br>
              <a:rPr lang="ko-KR" altLang="en-US" dirty="0"/>
            </a:br>
            <a:endParaRPr lang="ko-KR"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22664"/>
            <a:ext cx="4097527" cy="223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_x282010744" descr="EMB0000575407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4005064"/>
            <a:ext cx="3297012" cy="238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1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323528" y="6237312"/>
            <a:ext cx="6255382" cy="246221"/>
          </a:xfrm>
          <a:prstGeom prst="rect">
            <a:avLst/>
          </a:prstGeom>
        </p:spPr>
        <p:txBody>
          <a:bodyPr wrap="square">
            <a:spAutoFit/>
          </a:bodyPr>
          <a:lstStyle/>
          <a:p>
            <a:r>
              <a:rPr lang="en-US" altLang="ko-KR" sz="1000" dirty="0"/>
              <a:t>Advances and Open Problems in Federated Learning, </a:t>
            </a:r>
            <a:r>
              <a:rPr lang="en-US" altLang="ko-KR" sz="1000" dirty="0">
                <a:hlinkClick r:id="rId3"/>
              </a:rPr>
              <a:t>https://arxiv.org/abs/1912.04977</a:t>
            </a:r>
            <a:endParaRPr lang="ko-KR" altLang="en-US" sz="1000" dirty="0"/>
          </a:p>
        </p:txBody>
      </p:sp>
      <p:graphicFrame>
        <p:nvGraphicFramePr>
          <p:cNvPr id="3" name="표 2"/>
          <p:cNvGraphicFramePr>
            <a:graphicFrameLocks noGrp="1"/>
          </p:cNvGraphicFramePr>
          <p:nvPr>
            <p:extLst>
              <p:ext uri="{D42A27DB-BD31-4B8C-83A1-F6EECF244321}">
                <p14:modId xmlns:p14="http://schemas.microsoft.com/office/powerpoint/2010/main" val="662540043"/>
              </p:ext>
            </p:extLst>
          </p:nvPr>
        </p:nvGraphicFramePr>
        <p:xfrm>
          <a:off x="395536" y="2780928"/>
          <a:ext cx="8280920" cy="3403827"/>
        </p:xfrm>
        <a:graphic>
          <a:graphicData uri="http://schemas.openxmlformats.org/drawingml/2006/table">
            <a:tbl>
              <a:tblPr/>
              <a:tblGrid>
                <a:gridCol w="923657">
                  <a:extLst>
                    <a:ext uri="{9D8B030D-6E8A-4147-A177-3AD203B41FA5}">
                      <a16:colId xmlns:a16="http://schemas.microsoft.com/office/drawing/2014/main" val="20000"/>
                    </a:ext>
                  </a:extLst>
                </a:gridCol>
                <a:gridCol w="1948078">
                  <a:extLst>
                    <a:ext uri="{9D8B030D-6E8A-4147-A177-3AD203B41FA5}">
                      <a16:colId xmlns:a16="http://schemas.microsoft.com/office/drawing/2014/main" val="20001"/>
                    </a:ext>
                  </a:extLst>
                </a:gridCol>
                <a:gridCol w="2762785">
                  <a:extLst>
                    <a:ext uri="{9D8B030D-6E8A-4147-A177-3AD203B41FA5}">
                      <a16:colId xmlns:a16="http://schemas.microsoft.com/office/drawing/2014/main" val="20002"/>
                    </a:ext>
                  </a:extLst>
                </a:gridCol>
                <a:gridCol w="2646400">
                  <a:extLst>
                    <a:ext uri="{9D8B030D-6E8A-4147-A177-3AD203B41FA5}">
                      <a16:colId xmlns:a16="http://schemas.microsoft.com/office/drawing/2014/main" val="20003"/>
                    </a:ext>
                  </a:extLst>
                </a:gridCol>
              </a:tblGrid>
              <a:tr h="355181">
                <a:tc>
                  <a:txBody>
                    <a:bodyPr/>
                    <a:lstStyle/>
                    <a:p>
                      <a:pPr marL="0" marR="0" indent="0" algn="l" fontAlgn="base" latinLnBrk="1">
                        <a:lnSpc>
                          <a:spcPct val="120000"/>
                        </a:lnSpc>
                        <a:spcBef>
                          <a:spcPts val="0"/>
                        </a:spcBef>
                        <a:spcAft>
                          <a:spcPts val="0"/>
                        </a:spcAft>
                      </a:pPr>
                      <a:endParaRPr lang="ko-KR" altLang="en-US" sz="1200" kern="0" spc="0" dirty="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분산학습 </a:t>
                      </a:r>
                      <a:r>
                        <a:rPr lang="en-US" altLang="ko-KR" sz="1200" kern="0" spc="0" dirty="0">
                          <a:solidFill>
                            <a:schemeClr val="bg1">
                              <a:lumMod val="50000"/>
                            </a:schemeClr>
                          </a:solidFill>
                          <a:effectLst/>
                          <a:latin typeface="맑은 고딕"/>
                        </a:rPr>
                        <a:t>(</a:t>
                      </a:r>
                      <a:r>
                        <a:rPr lang="en-US" sz="1200" kern="0" spc="0" dirty="0">
                          <a:solidFill>
                            <a:schemeClr val="bg1">
                              <a:lumMod val="50000"/>
                            </a:schemeClr>
                          </a:solidFill>
                          <a:effectLst/>
                          <a:latin typeface="맑은 고딕"/>
                        </a:rPr>
                        <a:t>Datacenter distributed learning)</a:t>
                      </a:r>
                      <a:endParaRPr 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200" b="1" u="sng" kern="0" spc="0" dirty="0" err="1">
                          <a:solidFill>
                            <a:srgbClr val="0000FF"/>
                          </a:solidFill>
                          <a:effectLst/>
                          <a:ea typeface="맑은 고딕"/>
                        </a:rPr>
                        <a:t>사일로</a:t>
                      </a:r>
                      <a:r>
                        <a:rPr lang="en-US" altLang="ko-KR" sz="1200" b="1" u="sng" kern="0" spc="0" dirty="0">
                          <a:solidFill>
                            <a:srgbClr val="0000FF"/>
                          </a:solidFill>
                          <a:effectLst/>
                          <a:latin typeface="맑은 고딕"/>
                        </a:rPr>
                        <a:t>-</a:t>
                      </a:r>
                      <a:r>
                        <a:rPr lang="ko-KR" altLang="en-US" sz="1200" b="1" u="sng" kern="0" spc="0" dirty="0">
                          <a:solidFill>
                            <a:srgbClr val="0000FF"/>
                          </a:solidFill>
                          <a:effectLst/>
                          <a:ea typeface="맑은 고딕"/>
                        </a:rPr>
                        <a:t>교차 연합학습 </a:t>
                      </a:r>
                      <a:r>
                        <a:rPr lang="en-US" altLang="ko-KR" sz="1200" b="1" u="sng" kern="0" spc="0" dirty="0">
                          <a:solidFill>
                            <a:srgbClr val="0000FF"/>
                          </a:solidFill>
                          <a:effectLst/>
                          <a:latin typeface="맑은 고딕"/>
                        </a:rPr>
                        <a:t>(</a:t>
                      </a:r>
                      <a:r>
                        <a:rPr lang="en-US" sz="1200" b="1" u="sng" kern="0" spc="0" dirty="0">
                          <a:solidFill>
                            <a:srgbClr val="0000FF"/>
                          </a:solidFill>
                          <a:effectLst/>
                          <a:latin typeface="맑은 고딕"/>
                        </a:rPr>
                        <a:t>Cross-silo federated learning) </a:t>
                      </a:r>
                      <a:endParaRPr lang="en-US" sz="1200" b="1" u="sng"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200" b="1" u="sng" kern="0" spc="0" dirty="0">
                          <a:solidFill>
                            <a:srgbClr val="FF0000"/>
                          </a:solidFill>
                          <a:effectLst/>
                          <a:ea typeface="맑은 고딕"/>
                        </a:rPr>
                        <a:t>디바이스</a:t>
                      </a:r>
                      <a:r>
                        <a:rPr lang="en-US" altLang="ko-KR" sz="1200" b="1" u="sng" kern="0" spc="0" dirty="0">
                          <a:solidFill>
                            <a:srgbClr val="FF0000"/>
                          </a:solidFill>
                          <a:effectLst/>
                          <a:latin typeface="맑은 고딕"/>
                        </a:rPr>
                        <a:t>-</a:t>
                      </a:r>
                      <a:r>
                        <a:rPr lang="ko-KR" altLang="en-US" sz="1200" b="1" u="sng" kern="0" spc="0" dirty="0">
                          <a:solidFill>
                            <a:srgbClr val="FF0000"/>
                          </a:solidFill>
                          <a:effectLst/>
                          <a:ea typeface="맑은 고딕"/>
                        </a:rPr>
                        <a:t>교차 연합학습 </a:t>
                      </a:r>
                      <a:r>
                        <a:rPr lang="en-US" altLang="ko-KR" sz="1200" b="1" u="sng" kern="0" spc="0" dirty="0">
                          <a:solidFill>
                            <a:srgbClr val="FF0000"/>
                          </a:solidFill>
                          <a:effectLst/>
                          <a:latin typeface="맑은 고딕"/>
                        </a:rPr>
                        <a:t>(</a:t>
                      </a:r>
                      <a:r>
                        <a:rPr lang="en-US" sz="1200" b="1" u="sng" kern="0" spc="0" dirty="0">
                          <a:solidFill>
                            <a:srgbClr val="FF0000"/>
                          </a:solidFill>
                          <a:effectLst/>
                          <a:latin typeface="맑은 고딕"/>
                        </a:rPr>
                        <a:t>Cross-device federated learning)</a:t>
                      </a:r>
                      <a:endParaRPr lang="en-US" sz="1200" b="1" u="sng"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18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환경</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단일 </a:t>
                      </a:r>
                      <a:r>
                        <a:rPr lang="ko-KR" altLang="en-US" sz="1200" kern="0" spc="0" dirty="0" err="1">
                          <a:solidFill>
                            <a:schemeClr val="bg1">
                              <a:lumMod val="50000"/>
                            </a:schemeClr>
                          </a:solidFill>
                          <a:effectLst/>
                          <a:ea typeface="맑은 고딕"/>
                        </a:rPr>
                        <a:t>크러스터</a:t>
                      </a:r>
                      <a:r>
                        <a:rPr lang="ko-KR" altLang="en-US" sz="1200" kern="0" spc="0" dirty="0">
                          <a:solidFill>
                            <a:schemeClr val="bg1">
                              <a:lumMod val="50000"/>
                            </a:schemeClr>
                          </a:solidFill>
                          <a:effectLst/>
                          <a:ea typeface="맑은 고딕"/>
                        </a:rPr>
                        <a:t> 혹은 데이터센터가 대규모 데이터로 학습</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rgbClr val="0000FF"/>
                          </a:solidFill>
                          <a:effectLst/>
                          <a:ea typeface="맑은 고딕"/>
                        </a:rPr>
                        <a:t>서로 다른 기관</a:t>
                      </a:r>
                      <a:r>
                        <a:rPr lang="en-US" altLang="ko-KR" sz="1200" kern="0" spc="0" dirty="0">
                          <a:solidFill>
                            <a:srgbClr val="0000FF"/>
                          </a:solidFill>
                          <a:effectLst/>
                          <a:latin typeface="맑은 고딕"/>
                        </a:rPr>
                        <a:t>(</a:t>
                      </a:r>
                      <a:r>
                        <a:rPr lang="ko-KR" altLang="en-US" sz="1200" kern="0" spc="0" dirty="0">
                          <a:solidFill>
                            <a:srgbClr val="0000FF"/>
                          </a:solidFill>
                          <a:effectLst/>
                          <a:ea typeface="맑은 고딕"/>
                        </a:rPr>
                        <a:t>의료 혹은 금융</a:t>
                      </a:r>
                      <a:r>
                        <a:rPr lang="en-US" altLang="ko-KR" sz="1200" kern="0" spc="0" dirty="0">
                          <a:solidFill>
                            <a:srgbClr val="0000FF"/>
                          </a:solidFill>
                          <a:effectLst/>
                          <a:latin typeface="맑은 고딕"/>
                        </a:rPr>
                        <a:t>) </a:t>
                      </a:r>
                      <a:r>
                        <a:rPr lang="ko-KR" altLang="en-US" sz="1200" kern="0" spc="0" dirty="0">
                          <a:solidFill>
                            <a:srgbClr val="0000FF"/>
                          </a:solidFill>
                          <a:effectLst/>
                          <a:ea typeface="맑은 고딕"/>
                        </a:rPr>
                        <a:t>혹은 지리적으로 분산되어 있는 데이터센터들이</a:t>
                      </a:r>
                      <a:r>
                        <a:rPr lang="en-US" altLang="ko-KR" sz="1200" kern="0" spc="0" dirty="0">
                          <a:solidFill>
                            <a:srgbClr val="0000FF"/>
                          </a:solidFill>
                          <a:effectLst/>
                          <a:latin typeface="맑은 고딕"/>
                        </a:rPr>
                        <a:t>, </a:t>
                      </a:r>
                      <a:r>
                        <a:rPr lang="ko-KR" altLang="en-US" sz="1200" kern="0" spc="0" dirty="0">
                          <a:solidFill>
                            <a:srgbClr val="0000FF"/>
                          </a:solidFill>
                          <a:effectLst/>
                          <a:ea typeface="맑은 고딕"/>
                        </a:rPr>
                        <a:t>각자의 </a:t>
                      </a:r>
                      <a:r>
                        <a:rPr lang="ko-KR" altLang="en-US" sz="1200" kern="0" spc="0" dirty="0" err="1">
                          <a:solidFill>
                            <a:srgbClr val="0000FF"/>
                          </a:solidFill>
                          <a:effectLst/>
                          <a:ea typeface="맑은 고딕"/>
                        </a:rPr>
                        <a:t>사일로</a:t>
                      </a:r>
                      <a:r>
                        <a:rPr lang="ko-KR" altLang="en-US" sz="1200" kern="0" spc="0" dirty="0">
                          <a:solidFill>
                            <a:srgbClr val="0000FF"/>
                          </a:solidFill>
                          <a:effectLst/>
                          <a:ea typeface="맑은 고딕"/>
                        </a:rPr>
                        <a:t> 데이터를 학습</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클라이언트는 많은 수의 </a:t>
                      </a:r>
                      <a:r>
                        <a:rPr lang="ko-KR" altLang="en-US" sz="1200" b="1" kern="0" spc="0" dirty="0" err="1">
                          <a:solidFill>
                            <a:srgbClr val="FF0000"/>
                          </a:solidFill>
                          <a:effectLst/>
                          <a:ea typeface="맑은 고딕"/>
                        </a:rPr>
                        <a:t>모바일</a:t>
                      </a:r>
                      <a:r>
                        <a:rPr lang="ko-KR" altLang="en-US" sz="1200" b="1" kern="0" spc="0" dirty="0">
                          <a:solidFill>
                            <a:srgbClr val="FF0000"/>
                          </a:solidFill>
                          <a:effectLst/>
                          <a:ea typeface="맑은 고딕"/>
                        </a:rPr>
                        <a:t> 혹은 </a:t>
                      </a:r>
                      <a:r>
                        <a:rPr lang="en-US" altLang="ko-KR" sz="1200" b="1" kern="0" spc="0" dirty="0">
                          <a:solidFill>
                            <a:srgbClr val="FF0000"/>
                          </a:solidFill>
                          <a:effectLst/>
                          <a:latin typeface="맑은 고딕"/>
                        </a:rPr>
                        <a:t>IoT </a:t>
                      </a:r>
                      <a:r>
                        <a:rPr lang="ko-KR" altLang="en-US" sz="1200" b="1" kern="0" spc="0" dirty="0">
                          <a:solidFill>
                            <a:srgbClr val="FF0000"/>
                          </a:solidFill>
                          <a:effectLst/>
                          <a:ea typeface="맑은 고딕"/>
                        </a:rPr>
                        <a:t>디바이스</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18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데이터 </a:t>
                      </a:r>
                      <a:endParaRPr lang="ko-KR" altLang="en-US" sz="1200" kern="0" spc="0">
                        <a:solidFill>
                          <a:srgbClr val="000000"/>
                        </a:solidFill>
                        <a:effectLst/>
                      </a:endParaRPr>
                    </a:p>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분산</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데이터는 중앙에 저장되며</a:t>
                      </a:r>
                      <a:r>
                        <a:rPr lang="en-US" altLang="ko-KR" sz="1200" kern="0" spc="0" dirty="0">
                          <a:solidFill>
                            <a:schemeClr val="bg1">
                              <a:lumMod val="50000"/>
                            </a:schemeClr>
                          </a:solidFill>
                          <a:effectLst/>
                          <a:latin typeface="맑은 고딕"/>
                        </a:rPr>
                        <a:t>, </a:t>
                      </a:r>
                      <a:r>
                        <a:rPr lang="ko-KR" altLang="en-US" sz="1200" kern="0" spc="0" dirty="0">
                          <a:solidFill>
                            <a:schemeClr val="bg1">
                              <a:lumMod val="50000"/>
                            </a:schemeClr>
                          </a:solidFill>
                          <a:effectLst/>
                          <a:ea typeface="맑은 고딕"/>
                        </a:rPr>
                        <a:t>클라이언트들은 데이터에 제한 없이 접근</a:t>
                      </a:r>
                      <a:r>
                        <a:rPr lang="en-US" altLang="ko-KR" sz="1200" kern="0" spc="0" dirty="0">
                          <a:solidFill>
                            <a:schemeClr val="bg1">
                              <a:lumMod val="50000"/>
                            </a:schemeClr>
                          </a:solidFill>
                          <a:effectLst/>
                          <a:latin typeface="맑은 고딕"/>
                        </a:rPr>
                        <a:t>, </a:t>
                      </a:r>
                      <a:r>
                        <a:rPr lang="ko-KR" altLang="en-US" sz="1200" kern="0" spc="0" dirty="0">
                          <a:solidFill>
                            <a:schemeClr val="bg1">
                              <a:lumMod val="50000"/>
                            </a:schemeClr>
                          </a:solidFill>
                          <a:effectLst/>
                          <a:ea typeface="맑은 고딕"/>
                        </a:rPr>
                        <a:t>혼합</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b="1" kern="0" spc="0" dirty="0">
                          <a:solidFill>
                            <a:schemeClr val="tx1"/>
                          </a:solidFill>
                          <a:effectLst/>
                          <a:ea typeface="맑은 고딕"/>
                        </a:rPr>
                        <a:t>데이터는 로컬에서 생성</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분산되어 있음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각 클라이언트는 자신의 데이터를 저장하며 다른 클라이언트의 데이터를 읽을 수 없음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데이터는 </a:t>
                      </a:r>
                      <a:r>
                        <a:rPr lang="en-US" altLang="ko-KR" sz="1200" b="1" kern="0" spc="0" dirty="0" err="1">
                          <a:solidFill>
                            <a:schemeClr val="tx1"/>
                          </a:solidFill>
                          <a:effectLst/>
                          <a:latin typeface="맑은 고딕"/>
                        </a:rPr>
                        <a:t>iid</a:t>
                      </a:r>
                      <a:r>
                        <a:rPr lang="en-US" altLang="ko-KR" sz="1200" b="1" kern="0" spc="0" dirty="0">
                          <a:solidFill>
                            <a:schemeClr val="tx1"/>
                          </a:solidFill>
                          <a:effectLst/>
                          <a:latin typeface="맑은 고딕"/>
                        </a:rPr>
                        <a:t> (independently or identically distributed) </a:t>
                      </a:r>
                      <a:r>
                        <a:rPr lang="ko-KR" altLang="en-US" sz="1200" b="1" kern="0" spc="0" dirty="0">
                          <a:solidFill>
                            <a:schemeClr val="tx1"/>
                          </a:solidFill>
                          <a:effectLst/>
                          <a:ea typeface="맑은 고딕"/>
                        </a:rPr>
                        <a:t>하지 않음</a:t>
                      </a:r>
                      <a:endParaRPr lang="ko-KR" altLang="en-US" sz="1200" b="1" kern="0" spc="0" dirty="0">
                        <a:solidFill>
                          <a:schemeClr val="tx1"/>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10002"/>
                  </a:ext>
                </a:extLst>
              </a:tr>
              <a:tr h="27053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오케스트레이션</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중앙에서 데이터 관리와 학습을 관장</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b="1" kern="0" spc="0" dirty="0">
                          <a:solidFill>
                            <a:schemeClr val="tx1"/>
                          </a:solidFill>
                          <a:effectLst/>
                          <a:ea typeface="맑은 고딕"/>
                        </a:rPr>
                        <a:t>중앙 </a:t>
                      </a:r>
                      <a:r>
                        <a:rPr lang="ko-KR" altLang="en-US" sz="1200" b="1" kern="0" spc="0" dirty="0" err="1">
                          <a:solidFill>
                            <a:schemeClr val="tx1"/>
                          </a:solidFill>
                          <a:effectLst/>
                          <a:ea typeface="맑은 고딕"/>
                        </a:rPr>
                        <a:t>오케스트레이션</a:t>
                      </a:r>
                      <a:r>
                        <a:rPr lang="ko-KR" altLang="en-US" sz="1200" b="1" kern="0" spc="0" dirty="0">
                          <a:solidFill>
                            <a:schemeClr val="tx1"/>
                          </a:solidFill>
                          <a:effectLst/>
                          <a:ea typeface="맑은 고딕"/>
                        </a:rPr>
                        <a:t> 서버</a:t>
                      </a:r>
                      <a:r>
                        <a:rPr lang="en-US" altLang="ko-KR" sz="1200" b="1" kern="0" spc="0" dirty="0">
                          <a:solidFill>
                            <a:schemeClr val="tx1"/>
                          </a:solidFill>
                          <a:effectLst/>
                          <a:latin typeface="맑은 고딕"/>
                        </a:rPr>
                        <a:t>/</a:t>
                      </a:r>
                      <a:r>
                        <a:rPr lang="ko-KR" altLang="en-US" sz="1200" b="1" kern="0" spc="0" dirty="0">
                          <a:solidFill>
                            <a:schemeClr val="tx1"/>
                          </a:solidFill>
                          <a:effectLst/>
                          <a:ea typeface="맑은 고딕"/>
                        </a:rPr>
                        <a:t>서비스 주도로 학습을 관장하지만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원시 데이터에는 접근하지 않음</a:t>
                      </a:r>
                      <a:endParaRPr lang="ko-KR" altLang="en-US" sz="1200" b="1" kern="0" spc="0" dirty="0">
                        <a:solidFill>
                          <a:schemeClr val="tx1"/>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10003"/>
                  </a:ext>
                </a:extLst>
              </a:tr>
              <a:tr h="236384">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데이터 </a:t>
                      </a:r>
                      <a:endParaRPr lang="ko-KR" altLang="en-US" sz="1200" kern="0" spc="0">
                        <a:solidFill>
                          <a:srgbClr val="000000"/>
                        </a:solidFill>
                        <a:effectLst/>
                      </a:endParaRPr>
                    </a:p>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가용성</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모든 클라이언트가 항상 가용</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일정 시간에</a:t>
                      </a:r>
                      <a:r>
                        <a:rPr lang="en-US" altLang="ko-KR" sz="1200" b="1" kern="0" spc="0" dirty="0">
                          <a:solidFill>
                            <a:srgbClr val="FF0000"/>
                          </a:solidFill>
                          <a:effectLst/>
                          <a:latin typeface="맑은 고딕"/>
                        </a:rPr>
                        <a:t>, </a:t>
                      </a:r>
                      <a:r>
                        <a:rPr lang="ko-KR" altLang="en-US" sz="1200" b="1" kern="0" spc="0" dirty="0">
                          <a:solidFill>
                            <a:srgbClr val="FF0000"/>
                          </a:solidFill>
                          <a:effectLst/>
                          <a:ea typeface="맑은 고딕"/>
                        </a:rPr>
                        <a:t>일부 클라이언트만 가용</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5880">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분산 규모</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chemeClr val="bg1">
                              <a:lumMod val="50000"/>
                            </a:schemeClr>
                          </a:solidFill>
                          <a:effectLst/>
                          <a:latin typeface="맑은 고딕"/>
                        </a:rPr>
                        <a:t>1 - 1000 </a:t>
                      </a:r>
                      <a:r>
                        <a:rPr lang="ko-KR" altLang="en-US" sz="1200" kern="0" spc="0" dirty="0">
                          <a:solidFill>
                            <a:schemeClr val="bg1">
                              <a:lumMod val="50000"/>
                            </a:schemeClr>
                          </a:solidFill>
                          <a:effectLst/>
                          <a:ea typeface="맑은 고딕"/>
                        </a:rPr>
                        <a:t>클라이언트</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rgbClr val="0000FF"/>
                          </a:solidFill>
                          <a:effectLst/>
                          <a:latin typeface="맑은 고딕"/>
                        </a:rPr>
                        <a:t>2 - 100 </a:t>
                      </a:r>
                      <a:r>
                        <a:rPr lang="ko-KR" altLang="en-US" sz="1200" kern="0" spc="0" dirty="0">
                          <a:solidFill>
                            <a:srgbClr val="0000FF"/>
                          </a:solidFill>
                          <a:effectLst/>
                          <a:ea typeface="맑은 고딕"/>
                        </a:rPr>
                        <a:t>클라이언트</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b="1" kern="0" spc="0" dirty="0">
                          <a:solidFill>
                            <a:srgbClr val="FF0000"/>
                          </a:solidFill>
                          <a:effectLst/>
                          <a:latin typeface="맑은 고딕"/>
                        </a:rPr>
                        <a:t>10</a:t>
                      </a:r>
                      <a:r>
                        <a:rPr lang="en-US" altLang="ko-KR" sz="1200" b="1" kern="0" spc="0" baseline="30000" dirty="0">
                          <a:solidFill>
                            <a:srgbClr val="FF0000"/>
                          </a:solidFill>
                          <a:effectLst/>
                          <a:latin typeface="맑은 고딕"/>
                        </a:rPr>
                        <a:t>10</a:t>
                      </a:r>
                      <a:r>
                        <a:rPr lang="ko-KR" altLang="en-US" sz="1200" b="1" kern="0" spc="0" dirty="0">
                          <a:solidFill>
                            <a:srgbClr val="FF0000"/>
                          </a:solidFill>
                          <a:effectLst/>
                          <a:latin typeface="맑은 고딕"/>
                        </a:rPr>
                        <a:t> </a:t>
                      </a:r>
                      <a:r>
                        <a:rPr lang="ko-KR" altLang="en-US" sz="1200" b="1" kern="0" spc="0" dirty="0">
                          <a:solidFill>
                            <a:srgbClr val="FF0000"/>
                          </a:solidFill>
                          <a:effectLst/>
                          <a:ea typeface="맑은 고딕"/>
                        </a:rPr>
                        <a:t>까지 대규모</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5880">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주요 병목</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chemeClr val="bg1">
                              <a:lumMod val="50000"/>
                            </a:schemeClr>
                          </a:solidFill>
                          <a:effectLst/>
                          <a:latin typeface="맑은 고딕"/>
                        </a:rPr>
                        <a:t>Computation (</a:t>
                      </a:r>
                      <a:r>
                        <a:rPr lang="ko-KR" altLang="en-US" sz="1200" kern="0" spc="0" dirty="0" err="1">
                          <a:solidFill>
                            <a:schemeClr val="bg1">
                              <a:lumMod val="50000"/>
                            </a:schemeClr>
                          </a:solidFill>
                          <a:effectLst/>
                          <a:ea typeface="맑은 고딕"/>
                        </a:rPr>
                        <a:t>연산량</a:t>
                      </a:r>
                      <a:r>
                        <a:rPr lang="ko-KR" altLang="en-US" sz="1200" kern="0" spc="0" dirty="0">
                          <a:solidFill>
                            <a:schemeClr val="bg1">
                              <a:lumMod val="50000"/>
                            </a:schemeClr>
                          </a:solidFill>
                          <a:effectLst/>
                          <a:ea typeface="맑은 고딕"/>
                        </a:rPr>
                        <a:t> 및 연산속도</a:t>
                      </a:r>
                      <a:r>
                        <a:rPr lang="en-US" altLang="ko-KR" sz="1200" kern="0" spc="0" dirty="0">
                          <a:solidFill>
                            <a:schemeClr val="bg1">
                              <a:lumMod val="50000"/>
                            </a:schemeClr>
                          </a:solidFill>
                          <a:effectLst/>
                          <a:latin typeface="맑은 고딕"/>
                        </a:rPr>
                        <a:t>)</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rgbClr val="0000FF"/>
                          </a:solidFill>
                          <a:effectLst/>
                          <a:ea typeface="맑은 고딕"/>
                        </a:rPr>
                        <a:t>연산 및 통신</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일반적으로 통신이 주된 병목</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9" name="직사각형 8"/>
          <p:cNvSpPr/>
          <p:nvPr/>
        </p:nvSpPr>
        <p:spPr>
          <a:xfrm>
            <a:off x="5940152" y="2564904"/>
            <a:ext cx="2808312" cy="37444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직사각형 10"/>
          <p:cNvSpPr/>
          <p:nvPr/>
        </p:nvSpPr>
        <p:spPr>
          <a:xfrm>
            <a:off x="395536" y="839489"/>
            <a:ext cx="8352928" cy="1892826"/>
          </a:xfrm>
          <a:prstGeom prst="rect">
            <a:avLst/>
          </a:prstGeom>
        </p:spPr>
        <p:txBody>
          <a:bodyPr wrap="square">
            <a:spAutoFit/>
          </a:bodyPr>
          <a:lstStyle/>
          <a:p>
            <a:pPr marL="171450" indent="-171450" fontAlgn="base">
              <a:buFont typeface="Wingdings" panose="05000000000000000000" pitchFamily="2" charset="2"/>
              <a:buChar char="§"/>
            </a:pPr>
            <a:r>
              <a:rPr lang="ko-KR" altLang="en-US" sz="1300" dirty="0"/>
              <a:t>연합학습은</a:t>
            </a:r>
            <a:r>
              <a:rPr lang="en-US" altLang="ko-KR" sz="1300" dirty="0"/>
              <a:t>, </a:t>
            </a:r>
            <a:r>
              <a:rPr lang="ko-KR" altLang="en-US" sz="1300" dirty="0"/>
              <a:t>로컬 데이터 샘플을 보유하는 </a:t>
            </a:r>
            <a:r>
              <a:rPr lang="ko-KR" altLang="en-US" sz="1300" dirty="0">
                <a:solidFill>
                  <a:srgbClr val="FF0000"/>
                </a:solidFill>
              </a:rPr>
              <a:t>다수의 분산 에지 장치 또는 서버들이 원시 데이터를 교환</a:t>
            </a:r>
            <a:r>
              <a:rPr lang="en-US" altLang="ko-KR" sz="1300" dirty="0">
                <a:solidFill>
                  <a:srgbClr val="FF0000"/>
                </a:solidFill>
              </a:rPr>
              <a:t>/</a:t>
            </a:r>
            <a:r>
              <a:rPr lang="ko-KR" altLang="en-US" sz="1300" dirty="0">
                <a:solidFill>
                  <a:srgbClr val="FF0000"/>
                </a:solidFill>
              </a:rPr>
              <a:t>공유하지 않고 기계학습 문제를 해결하기 위해 협력하는 기술</a:t>
            </a:r>
            <a:endParaRPr lang="en-US" altLang="ko-KR" sz="1300" dirty="0">
              <a:solidFill>
                <a:srgbClr val="FF0000"/>
              </a:solidFill>
            </a:endParaRPr>
          </a:p>
          <a:p>
            <a:pPr marL="171450" indent="-171450" fontAlgn="base">
              <a:buFont typeface="Wingdings" panose="05000000000000000000" pitchFamily="2" charset="2"/>
              <a:buChar char="§"/>
            </a:pPr>
            <a:r>
              <a:rPr lang="ko-KR" altLang="en-US" sz="1300" dirty="0"/>
              <a:t>각 </a:t>
            </a:r>
            <a:r>
              <a:rPr lang="ko-KR" altLang="en-US" sz="1300" dirty="0" err="1"/>
              <a:t>로컬노드</a:t>
            </a:r>
            <a:r>
              <a:rPr lang="en-US" altLang="ko-KR" sz="1300" dirty="0"/>
              <a:t>(</a:t>
            </a:r>
            <a:r>
              <a:rPr lang="ko-KR" altLang="en-US" sz="1300" dirty="0"/>
              <a:t>클라이언트</a:t>
            </a:r>
            <a:r>
              <a:rPr lang="en-US" altLang="ko-KR" sz="1300" dirty="0"/>
              <a:t>/</a:t>
            </a:r>
            <a:r>
              <a:rPr lang="ko-KR" altLang="en-US" sz="1300" dirty="0"/>
              <a:t>디바이스</a:t>
            </a:r>
            <a:r>
              <a:rPr lang="en-US" altLang="ko-KR" sz="1300" dirty="0"/>
              <a:t>)</a:t>
            </a:r>
            <a:r>
              <a:rPr lang="ko-KR" altLang="en-US" sz="1300" dirty="0"/>
              <a:t>는 생산한</a:t>
            </a:r>
            <a:r>
              <a:rPr lang="en-US" altLang="ko-KR" sz="1300" dirty="0"/>
              <a:t>/</a:t>
            </a:r>
            <a:r>
              <a:rPr lang="ko-KR" altLang="en-US" sz="1300" dirty="0"/>
              <a:t>보유한 </a:t>
            </a:r>
            <a:r>
              <a:rPr lang="ko-KR" altLang="en-US" sz="1300" dirty="0">
                <a:solidFill>
                  <a:srgbClr val="FF0000"/>
                </a:solidFill>
              </a:rPr>
              <a:t>원시 데이터를 로컬모델 학습에만 사용함으로써</a:t>
            </a:r>
            <a:r>
              <a:rPr lang="en-US" altLang="ko-KR" sz="1300" dirty="0">
                <a:solidFill>
                  <a:srgbClr val="FF0000"/>
                </a:solidFill>
              </a:rPr>
              <a:t>, </a:t>
            </a:r>
            <a:r>
              <a:rPr lang="ko-KR" altLang="en-US" sz="1300" b="1" dirty="0">
                <a:solidFill>
                  <a:srgbClr val="FF0000"/>
                </a:solidFill>
              </a:rPr>
              <a:t>데이터 생산자</a:t>
            </a:r>
            <a:r>
              <a:rPr lang="en-US" altLang="ko-KR" sz="1300" b="1" dirty="0">
                <a:solidFill>
                  <a:srgbClr val="FF0000"/>
                </a:solidFill>
              </a:rPr>
              <a:t>/</a:t>
            </a:r>
            <a:r>
              <a:rPr lang="ko-KR" altLang="en-US" sz="1300" b="1" dirty="0">
                <a:solidFill>
                  <a:srgbClr val="FF0000"/>
                </a:solidFill>
              </a:rPr>
              <a:t>제공자의 프라이버시를 보호하고</a:t>
            </a:r>
            <a:r>
              <a:rPr lang="en-US" altLang="ko-KR" sz="1300" b="1" dirty="0">
                <a:solidFill>
                  <a:srgbClr val="FF0000"/>
                </a:solidFill>
              </a:rPr>
              <a:t>, </a:t>
            </a:r>
            <a:r>
              <a:rPr lang="ko-KR" altLang="en-US" sz="1300" b="1" dirty="0">
                <a:solidFill>
                  <a:srgbClr val="FF0000"/>
                </a:solidFill>
              </a:rPr>
              <a:t>데이터 소유</a:t>
            </a:r>
            <a:r>
              <a:rPr lang="en-US" altLang="ko-KR" sz="1300" b="1" dirty="0">
                <a:solidFill>
                  <a:srgbClr val="FF0000"/>
                </a:solidFill>
              </a:rPr>
              <a:t>/</a:t>
            </a:r>
            <a:r>
              <a:rPr lang="ko-KR" altLang="en-US" sz="1300" b="1" dirty="0">
                <a:solidFill>
                  <a:srgbClr val="FF0000"/>
                </a:solidFill>
              </a:rPr>
              <a:t>활용의 파편화 문제를 해결</a:t>
            </a:r>
            <a:endParaRPr lang="en-US" altLang="ko-KR" sz="1300" b="1" dirty="0">
              <a:solidFill>
                <a:srgbClr val="FF0000"/>
              </a:solidFill>
            </a:endParaRPr>
          </a:p>
          <a:p>
            <a:pPr marL="171450" indent="-171450" fontAlgn="base">
              <a:buFont typeface="Wingdings" panose="05000000000000000000" pitchFamily="2" charset="2"/>
              <a:buChar char="§"/>
            </a:pPr>
            <a:r>
              <a:rPr lang="ko-KR" altLang="en-US" sz="1300" dirty="0"/>
              <a:t>모든 로컬 데이터 세트가 하나의 서버에 업로드</a:t>
            </a:r>
            <a:r>
              <a:rPr lang="en-US" altLang="ko-KR" sz="1300" dirty="0"/>
              <a:t>/</a:t>
            </a:r>
            <a:r>
              <a:rPr lang="ko-KR" altLang="en-US" sz="1300" dirty="0"/>
              <a:t>공유 되는 전통적인 중앙집중식 기계학습 방식 혹은 로컬 데이터 샘플이 동일하게 분포 </a:t>
            </a:r>
            <a:r>
              <a:rPr lang="en-US" altLang="ko-KR" sz="1300" dirty="0"/>
              <a:t>(identically distributed) </a:t>
            </a:r>
            <a:r>
              <a:rPr lang="ko-KR" altLang="en-US" sz="1300" dirty="0"/>
              <a:t>된다고 가정하는 전통적인 분산접근 방식과는 대비됨</a:t>
            </a:r>
            <a:endParaRPr lang="en-US" altLang="ko-KR" sz="1300" dirty="0"/>
          </a:p>
          <a:p>
            <a:pPr marL="171450" indent="-171450" fontAlgn="base">
              <a:buFont typeface="Wingdings" panose="05000000000000000000" pitchFamily="2" charset="2"/>
              <a:buChar char="§"/>
            </a:pPr>
            <a:r>
              <a:rPr lang="ko-KR" altLang="en-US" sz="1300" dirty="0"/>
              <a:t>연합학습은 데이터 소유</a:t>
            </a:r>
            <a:r>
              <a:rPr lang="en-US" altLang="ko-KR" sz="1300" dirty="0"/>
              <a:t>/</a:t>
            </a:r>
            <a:r>
              <a:rPr lang="ko-KR" altLang="en-US" sz="1300" dirty="0"/>
              <a:t>관리</a:t>
            </a:r>
            <a:r>
              <a:rPr lang="en-US" altLang="ko-KR" sz="1300" dirty="0"/>
              <a:t>/</a:t>
            </a:r>
            <a:r>
              <a:rPr lang="ko-KR" altLang="en-US" sz="1300" dirty="0"/>
              <a:t>활용의 파편화 문제를 해결하기 위한 </a:t>
            </a:r>
            <a:r>
              <a:rPr lang="ko-KR" altLang="en-US" sz="1300" u="sng" dirty="0" err="1"/>
              <a:t>사일로</a:t>
            </a:r>
            <a:r>
              <a:rPr lang="en-US" altLang="ko-KR" sz="1300" u="sng" dirty="0"/>
              <a:t>-</a:t>
            </a:r>
            <a:r>
              <a:rPr lang="ko-KR" altLang="en-US" sz="1300" u="sng" dirty="0"/>
              <a:t>교차</a:t>
            </a:r>
            <a:r>
              <a:rPr lang="en-US" altLang="ko-KR" sz="1300" u="sng" dirty="0"/>
              <a:t>(Cross-silo) </a:t>
            </a:r>
            <a:r>
              <a:rPr lang="ko-KR" altLang="en-US" sz="1300" u="sng" dirty="0"/>
              <a:t>연합학습</a:t>
            </a:r>
            <a:r>
              <a:rPr lang="en-US" altLang="ko-KR" sz="1300" dirty="0"/>
              <a:t>, </a:t>
            </a:r>
            <a:r>
              <a:rPr lang="ko-KR" altLang="en-US" sz="1300" dirty="0"/>
              <a:t>디바이스</a:t>
            </a:r>
            <a:r>
              <a:rPr lang="en-US" altLang="ko-KR" sz="1300" dirty="0"/>
              <a:t>/</a:t>
            </a:r>
            <a:r>
              <a:rPr lang="ko-KR" altLang="en-US" sz="1300" dirty="0"/>
              <a:t>서비스 사용자 데이터를 활용하기 위한 </a:t>
            </a:r>
            <a:r>
              <a:rPr lang="ko-KR" altLang="en-US" sz="1300" u="sng" dirty="0"/>
              <a:t>디바이스</a:t>
            </a:r>
            <a:r>
              <a:rPr lang="en-US" altLang="ko-KR" sz="1300" u="sng" dirty="0"/>
              <a:t>-</a:t>
            </a:r>
            <a:r>
              <a:rPr lang="ko-KR" altLang="en-US" sz="1300" u="sng" dirty="0"/>
              <a:t>교차</a:t>
            </a:r>
            <a:r>
              <a:rPr lang="en-US" altLang="ko-KR" sz="1300" u="sng" dirty="0"/>
              <a:t>(Cross-device) </a:t>
            </a:r>
            <a:r>
              <a:rPr lang="ko-KR" altLang="en-US" sz="1300" u="sng" dirty="0"/>
              <a:t>연합학습</a:t>
            </a:r>
            <a:r>
              <a:rPr lang="ko-KR" altLang="en-US" sz="1300" dirty="0"/>
              <a:t>으로 특징과 이슈를 구분</a:t>
            </a:r>
            <a:endParaRPr lang="en-US" altLang="ko-KR" sz="1300" dirty="0"/>
          </a:p>
          <a:p>
            <a:pPr marL="171450" indent="-171450" fontAlgn="base">
              <a:buFont typeface="Wingdings" panose="05000000000000000000" pitchFamily="2" charset="2"/>
              <a:buChar char="§"/>
            </a:pPr>
            <a:endParaRPr lang="ko-KR" altLang="en-US" sz="1300" dirty="0"/>
          </a:p>
        </p:txBody>
      </p:sp>
    </p:spTree>
    <p:extLst>
      <p:ext uri="{BB962C8B-B14F-4D97-AF65-F5344CB8AC3E}">
        <p14:creationId xmlns:p14="http://schemas.microsoft.com/office/powerpoint/2010/main" val="236528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627784" y="6021288"/>
            <a:ext cx="6255382" cy="461665"/>
          </a:xfrm>
          <a:prstGeom prst="rect">
            <a:avLst/>
          </a:prstGeom>
        </p:spPr>
        <p:txBody>
          <a:bodyPr wrap="square">
            <a:spAutoFit/>
          </a:bodyPr>
          <a:lstStyle/>
          <a:p>
            <a:pPr fontAlgn="base"/>
            <a:r>
              <a:rPr lang="ko-KR" altLang="en-US" sz="1200" dirty="0"/>
              <a:t>인공지능 기술청사진 </a:t>
            </a:r>
            <a:r>
              <a:rPr lang="en-US" altLang="ko-KR" sz="1200" dirty="0"/>
              <a:t>2030 2</a:t>
            </a:r>
            <a:r>
              <a:rPr lang="ko-KR" altLang="en-US" sz="1200" dirty="0"/>
              <a:t>차년도 보고서</a:t>
            </a:r>
            <a:r>
              <a:rPr lang="en-US" altLang="ko-KR" sz="1200" dirty="0"/>
              <a:t>, </a:t>
            </a:r>
            <a:endParaRPr lang="ko-KR" altLang="en-US" sz="1200" dirty="0"/>
          </a:p>
          <a:p>
            <a:pPr fontAlgn="base"/>
            <a:r>
              <a:rPr lang="en-US" altLang="ko-KR" sz="1200" dirty="0">
                <a:hlinkClick r:id="rId3"/>
              </a:rPr>
              <a:t>https://www.iitp.kr/kr/1/knowledge/openReference/view.it?ArticleIdx=5248&amp;count=true</a:t>
            </a:r>
            <a:r>
              <a:rPr lang="en-US" altLang="ko-KR" sz="1200" dirty="0"/>
              <a:t>  </a:t>
            </a:r>
            <a:endParaRPr lang="ko-KR" altLang="en-US" sz="1200" dirty="0"/>
          </a:p>
        </p:txBody>
      </p:sp>
      <p:sp>
        <p:nvSpPr>
          <p:cNvPr id="8" name="내용 개체 틀 1"/>
          <p:cNvSpPr>
            <a:spLocks noGrp="1"/>
          </p:cNvSpPr>
          <p:nvPr>
            <p:ph idx="1"/>
          </p:nvPr>
        </p:nvSpPr>
        <p:spPr>
          <a:xfrm>
            <a:off x="252000" y="288010"/>
            <a:ext cx="8617926" cy="400047"/>
          </a:xfrm>
        </p:spPr>
        <p:txBody>
          <a:bodyPr/>
          <a:lstStyle/>
          <a:p>
            <a:r>
              <a:rPr lang="ko-KR" altLang="en-US" dirty="0"/>
              <a:t>연합학습 개요 </a:t>
            </a:r>
            <a:r>
              <a:rPr lang="en-US" altLang="ko-KR" dirty="0"/>
              <a:t>: Cross-silo</a:t>
            </a:r>
            <a:r>
              <a:rPr lang="ko-KR" altLang="en-US" dirty="0"/>
              <a:t> </a:t>
            </a:r>
            <a:r>
              <a:rPr lang="en-US" altLang="ko-KR" dirty="0"/>
              <a:t>vs. Cross-device</a:t>
            </a:r>
            <a:r>
              <a:rPr lang="ko-KR" altLang="en-US" dirty="0"/>
              <a:t> </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945690"/>
            <a:ext cx="4176464" cy="2562600"/>
          </a:xfrm>
          <a:prstGeom prst="rect">
            <a:avLst/>
          </a:prstGeom>
        </p:spPr>
      </p:pic>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836713"/>
            <a:ext cx="4052240" cy="2485241"/>
          </a:xfrm>
          <a:prstGeom prst="rect">
            <a:avLst/>
          </a:prstGeom>
        </p:spPr>
      </p:pic>
      <p:sp>
        <p:nvSpPr>
          <p:cNvPr id="13" name="직사각형 12"/>
          <p:cNvSpPr/>
          <p:nvPr/>
        </p:nvSpPr>
        <p:spPr>
          <a:xfrm>
            <a:off x="300464" y="3772005"/>
            <a:ext cx="3911496" cy="1384995"/>
          </a:xfrm>
          <a:prstGeom prst="rect">
            <a:avLst/>
          </a:prstGeom>
        </p:spPr>
        <p:txBody>
          <a:bodyPr wrap="square">
            <a:spAutoFit/>
          </a:bodyPr>
          <a:lstStyle/>
          <a:p>
            <a:pPr fontAlgn="ctr" latinLnBrk="0"/>
            <a:r>
              <a:rPr lang="ko-KR" altLang="en-US" sz="1200" b="1" dirty="0" err="1">
                <a:solidFill>
                  <a:srgbClr val="0000FF"/>
                </a:solidFill>
              </a:rPr>
              <a:t>사일로</a:t>
            </a:r>
            <a:r>
              <a:rPr lang="en-US" altLang="ko-KR" sz="1200" b="1" dirty="0">
                <a:solidFill>
                  <a:srgbClr val="0000FF"/>
                </a:solidFill>
              </a:rPr>
              <a:t>-</a:t>
            </a:r>
            <a:r>
              <a:rPr lang="ko-KR" altLang="en-US" sz="1200" b="1" dirty="0">
                <a:solidFill>
                  <a:srgbClr val="0000FF"/>
                </a:solidFill>
              </a:rPr>
              <a:t>교차 연합학습 </a:t>
            </a:r>
            <a:r>
              <a:rPr lang="en-US" altLang="ko-KR" sz="1200" b="1" dirty="0">
                <a:solidFill>
                  <a:srgbClr val="0000FF"/>
                </a:solidFill>
              </a:rPr>
              <a:t>(Cross-silo FL) : </a:t>
            </a:r>
            <a:endParaRPr lang="en-US" altLang="ko-KR" sz="1200" dirty="0">
              <a:solidFill>
                <a:srgbClr val="0000FF"/>
              </a:solidFill>
            </a:endParaRPr>
          </a:p>
          <a:p>
            <a:pPr marL="171450" indent="-171450" fontAlgn="ctr" latinLnBrk="0">
              <a:buFont typeface="Wingdings" panose="05000000000000000000" pitchFamily="2" charset="2"/>
              <a:buChar char="§"/>
            </a:pPr>
            <a:r>
              <a:rPr lang="ko-KR" altLang="en-US" sz="1200" dirty="0">
                <a:solidFill>
                  <a:srgbClr val="0000FF"/>
                </a:solidFill>
              </a:rPr>
              <a:t>서로 다른 기관 </a:t>
            </a:r>
            <a:r>
              <a:rPr lang="en-US" altLang="ko-KR" sz="1200" dirty="0">
                <a:solidFill>
                  <a:srgbClr val="0000FF"/>
                </a:solidFill>
              </a:rPr>
              <a:t>(</a:t>
            </a:r>
            <a:r>
              <a:rPr lang="ko-KR" altLang="en-US" sz="1200" dirty="0">
                <a:solidFill>
                  <a:srgbClr val="0000FF"/>
                </a:solidFill>
              </a:rPr>
              <a:t>의료 혹은 금융</a:t>
            </a:r>
            <a:r>
              <a:rPr lang="en-US" altLang="ko-KR" sz="1200" dirty="0">
                <a:solidFill>
                  <a:srgbClr val="0000FF"/>
                </a:solidFill>
              </a:rPr>
              <a:t>) </a:t>
            </a:r>
            <a:r>
              <a:rPr lang="ko-KR" altLang="en-US" sz="1200" dirty="0">
                <a:solidFill>
                  <a:srgbClr val="0000FF"/>
                </a:solidFill>
              </a:rPr>
              <a:t>혹은 지리적으로 분산되어 있는 데이터센터들이</a:t>
            </a:r>
            <a:r>
              <a:rPr lang="en-US" altLang="ko-KR" sz="1200" dirty="0">
                <a:solidFill>
                  <a:srgbClr val="0000FF"/>
                </a:solidFill>
              </a:rPr>
              <a:t>, </a:t>
            </a:r>
            <a:r>
              <a:rPr lang="ko-KR" altLang="en-US" sz="1200" dirty="0">
                <a:solidFill>
                  <a:srgbClr val="0000FF"/>
                </a:solidFill>
              </a:rPr>
              <a:t>각자의 </a:t>
            </a:r>
            <a:r>
              <a:rPr lang="ko-KR" altLang="en-US" sz="1200" dirty="0" err="1">
                <a:solidFill>
                  <a:srgbClr val="0000FF"/>
                </a:solidFill>
              </a:rPr>
              <a:t>사일로</a:t>
            </a:r>
            <a:r>
              <a:rPr lang="ko-KR" altLang="en-US" sz="1200" dirty="0">
                <a:solidFill>
                  <a:srgbClr val="0000FF"/>
                </a:solidFill>
              </a:rPr>
              <a:t> 데이터를 학습 </a:t>
            </a:r>
            <a:r>
              <a:rPr lang="en-US" altLang="ko-KR" sz="1200" dirty="0">
                <a:solidFill>
                  <a:srgbClr val="0000FF"/>
                </a:solidFill>
              </a:rPr>
              <a:t>: 2 - 100 clients</a:t>
            </a:r>
          </a:p>
          <a:p>
            <a:pPr marL="171450" indent="-171450" fontAlgn="ctr" latinLnBrk="0">
              <a:buFont typeface="Wingdings" panose="05000000000000000000" pitchFamily="2" charset="2"/>
              <a:buChar char="§"/>
            </a:pPr>
            <a:r>
              <a:rPr lang="ko-KR" altLang="en-US" sz="1200" dirty="0">
                <a:solidFill>
                  <a:srgbClr val="0000FF"/>
                </a:solidFill>
              </a:rPr>
              <a:t>데이터</a:t>
            </a:r>
            <a:r>
              <a:rPr lang="en-US" altLang="ko-KR" sz="1200" dirty="0">
                <a:solidFill>
                  <a:srgbClr val="0000FF"/>
                </a:solidFill>
              </a:rPr>
              <a:t>/</a:t>
            </a:r>
            <a:r>
              <a:rPr lang="ko-KR" altLang="en-US" sz="1200" dirty="0">
                <a:solidFill>
                  <a:srgbClr val="0000FF"/>
                </a:solidFill>
              </a:rPr>
              <a:t>통계적 이질성</a:t>
            </a:r>
            <a:r>
              <a:rPr lang="en-US" altLang="ko-KR" sz="1200" dirty="0">
                <a:solidFill>
                  <a:srgbClr val="0000FF"/>
                </a:solidFill>
              </a:rPr>
              <a:t>, </a:t>
            </a:r>
            <a:r>
              <a:rPr lang="ko-KR" altLang="en-US" sz="1200" dirty="0">
                <a:solidFill>
                  <a:srgbClr val="0000FF"/>
                </a:solidFill>
              </a:rPr>
              <a:t>디바이스</a:t>
            </a:r>
            <a:r>
              <a:rPr lang="en-US" altLang="ko-KR" sz="1200" dirty="0">
                <a:solidFill>
                  <a:srgbClr val="0000FF"/>
                </a:solidFill>
              </a:rPr>
              <a:t>/</a:t>
            </a:r>
            <a:r>
              <a:rPr lang="ko-KR" altLang="en-US" sz="1200" dirty="0">
                <a:solidFill>
                  <a:srgbClr val="0000FF"/>
                </a:solidFill>
              </a:rPr>
              <a:t>시스템적 이질성 문제 小 </a:t>
            </a:r>
          </a:p>
          <a:p>
            <a:pPr marL="171450" indent="-171450" fontAlgn="ctr" latinLnBrk="0">
              <a:buFont typeface="Wingdings" panose="05000000000000000000" pitchFamily="2" charset="2"/>
              <a:buChar char="§"/>
            </a:pPr>
            <a:r>
              <a:rPr lang="ko-KR" altLang="en-US" sz="1200" dirty="0">
                <a:solidFill>
                  <a:srgbClr val="0000FF"/>
                </a:solidFill>
              </a:rPr>
              <a:t>모든 클라이언트가 항상 가용</a:t>
            </a:r>
            <a:endParaRPr lang="en-US" altLang="ko-KR" sz="1200" dirty="0">
              <a:solidFill>
                <a:srgbClr val="0000FF"/>
              </a:solidFill>
            </a:endParaRPr>
          </a:p>
        </p:txBody>
      </p:sp>
      <p:sp>
        <p:nvSpPr>
          <p:cNvPr id="16" name="직사각형 15"/>
          <p:cNvSpPr/>
          <p:nvPr/>
        </p:nvSpPr>
        <p:spPr>
          <a:xfrm>
            <a:off x="4858396" y="3763824"/>
            <a:ext cx="3911496" cy="1569660"/>
          </a:xfrm>
          <a:prstGeom prst="rect">
            <a:avLst/>
          </a:prstGeom>
        </p:spPr>
        <p:txBody>
          <a:bodyPr wrap="square">
            <a:spAutoFit/>
          </a:bodyPr>
          <a:lstStyle/>
          <a:p>
            <a:pPr fontAlgn="ctr"/>
            <a:r>
              <a:rPr lang="ko-KR" altLang="en-US" sz="1200" b="1" dirty="0">
                <a:solidFill>
                  <a:srgbClr val="FF0000"/>
                </a:solidFill>
              </a:rPr>
              <a:t>디바이스</a:t>
            </a:r>
            <a:r>
              <a:rPr lang="en-US" altLang="ko-KR" sz="1200" b="1" dirty="0">
                <a:solidFill>
                  <a:srgbClr val="FF0000"/>
                </a:solidFill>
              </a:rPr>
              <a:t>-</a:t>
            </a:r>
            <a:r>
              <a:rPr lang="ko-KR" altLang="en-US" sz="1200" b="1" dirty="0">
                <a:solidFill>
                  <a:srgbClr val="FF0000"/>
                </a:solidFill>
              </a:rPr>
              <a:t>교차 연합학습 </a:t>
            </a:r>
            <a:r>
              <a:rPr lang="en-US" altLang="ko-KR" sz="1200" b="1" dirty="0">
                <a:solidFill>
                  <a:srgbClr val="FF0000"/>
                </a:solidFill>
              </a:rPr>
              <a:t>(Cross-device FL) : </a:t>
            </a:r>
            <a:endParaRPr lang="en-US" altLang="ko-KR" sz="1200" dirty="0">
              <a:solidFill>
                <a:srgbClr val="FF0000"/>
              </a:solidFill>
            </a:endParaRPr>
          </a:p>
          <a:p>
            <a:pPr marL="171450" indent="-171450" fontAlgn="ctr">
              <a:buFont typeface="Wingdings" panose="05000000000000000000" pitchFamily="2" charset="2"/>
              <a:buChar char="§"/>
            </a:pPr>
            <a:r>
              <a:rPr lang="ko-KR" altLang="en-US" sz="1200" dirty="0">
                <a:solidFill>
                  <a:srgbClr val="FF0000"/>
                </a:solidFill>
              </a:rPr>
              <a:t>사용자의 개인 디바이스</a:t>
            </a:r>
            <a:r>
              <a:rPr lang="en-US" altLang="ko-KR" sz="1200" dirty="0">
                <a:solidFill>
                  <a:srgbClr val="FF0000"/>
                </a:solidFill>
              </a:rPr>
              <a:t> (</a:t>
            </a:r>
            <a:r>
              <a:rPr lang="ko-KR" altLang="en-US" sz="1200" dirty="0">
                <a:solidFill>
                  <a:srgbClr val="FF0000"/>
                </a:solidFill>
              </a:rPr>
              <a:t>휴대폰</a:t>
            </a:r>
            <a:r>
              <a:rPr lang="en-US" altLang="ko-KR" sz="1200" dirty="0">
                <a:solidFill>
                  <a:srgbClr val="FF0000"/>
                </a:solidFill>
              </a:rPr>
              <a:t>, IoT)</a:t>
            </a:r>
            <a:r>
              <a:rPr lang="ko-KR" altLang="en-US" sz="1200" dirty="0">
                <a:solidFill>
                  <a:srgbClr val="FF0000"/>
                </a:solidFill>
              </a:rPr>
              <a:t> 가 개인 데이터를 학습 </a:t>
            </a:r>
            <a:r>
              <a:rPr lang="en-US" altLang="ko-KR" sz="1200" dirty="0">
                <a:solidFill>
                  <a:srgbClr val="FF0000"/>
                </a:solidFill>
              </a:rPr>
              <a:t>: Massive # of clients</a:t>
            </a:r>
          </a:p>
          <a:p>
            <a:pPr marL="171450" indent="-171450" fontAlgn="ctr">
              <a:buFont typeface="Wingdings" panose="05000000000000000000" pitchFamily="2" charset="2"/>
              <a:buChar char="§"/>
            </a:pPr>
            <a:r>
              <a:rPr lang="ko-KR" altLang="en-US" sz="1200" dirty="0">
                <a:solidFill>
                  <a:srgbClr val="FF0000"/>
                </a:solidFill>
              </a:rPr>
              <a:t>데이터</a:t>
            </a:r>
            <a:r>
              <a:rPr lang="en-US" altLang="ko-KR" sz="1200" dirty="0">
                <a:solidFill>
                  <a:srgbClr val="FF0000"/>
                </a:solidFill>
              </a:rPr>
              <a:t>/</a:t>
            </a:r>
            <a:r>
              <a:rPr lang="ko-KR" altLang="en-US" sz="1200" dirty="0">
                <a:solidFill>
                  <a:srgbClr val="FF0000"/>
                </a:solidFill>
              </a:rPr>
              <a:t>통계적 이질성</a:t>
            </a:r>
            <a:r>
              <a:rPr lang="en-US" altLang="ko-KR" sz="1200" dirty="0">
                <a:solidFill>
                  <a:srgbClr val="FF0000"/>
                </a:solidFill>
              </a:rPr>
              <a:t>, </a:t>
            </a:r>
            <a:r>
              <a:rPr lang="ko-KR" altLang="en-US" sz="1200" dirty="0">
                <a:solidFill>
                  <a:srgbClr val="FF0000"/>
                </a:solidFill>
              </a:rPr>
              <a:t>디바이스</a:t>
            </a:r>
            <a:r>
              <a:rPr lang="en-US" altLang="ko-KR" sz="1200" dirty="0">
                <a:solidFill>
                  <a:srgbClr val="FF0000"/>
                </a:solidFill>
              </a:rPr>
              <a:t>/</a:t>
            </a:r>
            <a:r>
              <a:rPr lang="ko-KR" altLang="en-US" sz="1200" dirty="0">
                <a:solidFill>
                  <a:srgbClr val="FF0000"/>
                </a:solidFill>
              </a:rPr>
              <a:t>시스템적 이질성 문제 大</a:t>
            </a:r>
            <a:endParaRPr lang="en-US" altLang="ko-KR" sz="1200" dirty="0">
              <a:solidFill>
                <a:srgbClr val="FF0000"/>
              </a:solidFill>
            </a:endParaRPr>
          </a:p>
          <a:p>
            <a:pPr marL="171450" indent="-171450" fontAlgn="ctr">
              <a:buFont typeface="Wingdings" panose="05000000000000000000" pitchFamily="2" charset="2"/>
              <a:buChar char="§"/>
            </a:pPr>
            <a:r>
              <a:rPr lang="ko-KR" altLang="en-US" sz="1200" dirty="0">
                <a:solidFill>
                  <a:srgbClr val="FF0000"/>
                </a:solidFill>
              </a:rPr>
              <a:t>일정 시간에</a:t>
            </a:r>
            <a:r>
              <a:rPr lang="en-US" altLang="ko-KR" sz="1200" dirty="0">
                <a:solidFill>
                  <a:srgbClr val="FF0000"/>
                </a:solidFill>
              </a:rPr>
              <a:t> </a:t>
            </a:r>
            <a:r>
              <a:rPr lang="ko-KR" altLang="en-US" sz="1200" dirty="0">
                <a:solidFill>
                  <a:srgbClr val="FF0000"/>
                </a:solidFill>
              </a:rPr>
              <a:t>일부 클라이언트만 가용하고</a:t>
            </a:r>
            <a:r>
              <a:rPr lang="en-US" altLang="ko-KR" sz="1200" dirty="0">
                <a:solidFill>
                  <a:srgbClr val="FF0000"/>
                </a:solidFill>
              </a:rPr>
              <a:t>, straggler effect </a:t>
            </a:r>
            <a:r>
              <a:rPr lang="ko-KR" altLang="en-US" sz="1200" dirty="0">
                <a:solidFill>
                  <a:srgbClr val="FF0000"/>
                </a:solidFill>
              </a:rPr>
              <a:t>대응 필요</a:t>
            </a:r>
            <a:r>
              <a:rPr lang="en-US" altLang="ko-KR" sz="1200" dirty="0">
                <a:solidFill>
                  <a:srgbClr val="FF0000"/>
                </a:solidFill>
              </a:rPr>
              <a:t> </a:t>
            </a:r>
          </a:p>
          <a:p>
            <a:pPr marL="171450" indent="-171450" fontAlgn="ctr">
              <a:buFont typeface="Wingdings" panose="05000000000000000000" pitchFamily="2" charset="2"/>
              <a:buChar char="§"/>
            </a:pPr>
            <a:endParaRPr lang="ko-KR" altLang="en-US" sz="1200" dirty="0"/>
          </a:p>
        </p:txBody>
      </p:sp>
      <p:sp>
        <p:nvSpPr>
          <p:cNvPr id="17" name="직사각형 16"/>
          <p:cNvSpPr/>
          <p:nvPr/>
        </p:nvSpPr>
        <p:spPr>
          <a:xfrm>
            <a:off x="4788024" y="764704"/>
            <a:ext cx="4176464" cy="4392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5" name="직사각형 14"/>
          <p:cNvSpPr/>
          <p:nvPr/>
        </p:nvSpPr>
        <p:spPr>
          <a:xfrm>
            <a:off x="300464" y="5329803"/>
            <a:ext cx="8539800" cy="830997"/>
          </a:xfrm>
          <a:prstGeom prst="rect">
            <a:avLst/>
          </a:prstGeom>
        </p:spPr>
        <p:txBody>
          <a:bodyPr wrap="square">
            <a:spAutoFit/>
          </a:bodyPr>
          <a:lstStyle/>
          <a:p>
            <a:pPr fontAlgn="base"/>
            <a:r>
              <a:rPr lang="ko-KR" altLang="en-US" sz="1200" dirty="0"/>
              <a:t>* </a:t>
            </a:r>
            <a:r>
              <a:rPr lang="ko-KR" altLang="en-US" sz="1200" b="1" dirty="0">
                <a:solidFill>
                  <a:srgbClr val="FF0000"/>
                </a:solidFill>
              </a:rPr>
              <a:t>통계적 이질성</a:t>
            </a:r>
            <a:r>
              <a:rPr lang="en-US" altLang="ko-KR" sz="1200" dirty="0"/>
              <a:t>: </a:t>
            </a:r>
            <a:r>
              <a:rPr lang="ko-KR" altLang="en-US" sz="1200" dirty="0"/>
              <a:t>다수의 다양한 사용자</a:t>
            </a:r>
            <a:r>
              <a:rPr lang="en-US" altLang="ko-KR" sz="1200" dirty="0"/>
              <a:t>/</a:t>
            </a:r>
            <a:r>
              <a:rPr lang="ko-KR" altLang="en-US" sz="1200" dirty="0"/>
              <a:t>디바이스</a:t>
            </a:r>
            <a:r>
              <a:rPr lang="en-US" altLang="ko-KR" sz="1200" dirty="0"/>
              <a:t>, </a:t>
            </a:r>
            <a:r>
              <a:rPr lang="ko-KR" altLang="en-US" sz="1200" dirty="0"/>
              <a:t>동적 환경 및 시공간으로부터 수집된 데이터는 </a:t>
            </a:r>
            <a:r>
              <a:rPr lang="ko-KR" altLang="en-US" sz="1200" u="sng" dirty="0"/>
              <a:t>독립동일분포</a:t>
            </a:r>
            <a:r>
              <a:rPr lang="en-US" altLang="ko-KR" sz="1200" u="sng" dirty="0"/>
              <a:t>(</a:t>
            </a:r>
            <a:r>
              <a:rPr lang="en-US" altLang="ko-KR" sz="1200" u="sng" dirty="0" err="1"/>
              <a:t>iid</a:t>
            </a:r>
            <a:r>
              <a:rPr lang="en-US" altLang="ko-KR" sz="1200" u="sng" dirty="0"/>
              <a:t>: independent identically distributed) </a:t>
            </a:r>
            <a:r>
              <a:rPr lang="ko-KR" altLang="en-US" sz="1200" u="sng" dirty="0"/>
              <a:t>조건을 만족하지 못하고 </a:t>
            </a:r>
            <a:r>
              <a:rPr lang="ko-KR" altLang="en-US" sz="1200" u="sng" dirty="0" err="1"/>
              <a:t>비균일</a:t>
            </a:r>
            <a:r>
              <a:rPr lang="en-US" altLang="ko-KR" sz="1200" u="sng" dirty="0"/>
              <a:t>/</a:t>
            </a:r>
            <a:r>
              <a:rPr lang="ko-KR" altLang="en-US" sz="1200" u="sng" dirty="0"/>
              <a:t>불균형</a:t>
            </a:r>
            <a:r>
              <a:rPr lang="ko-KR" altLang="en-US" sz="1200" dirty="0"/>
              <a:t>의 특성을 지님</a:t>
            </a:r>
          </a:p>
          <a:p>
            <a:pPr fontAlgn="base"/>
            <a:r>
              <a:rPr lang="ko-KR" altLang="en-US" sz="1200" dirty="0"/>
              <a:t>** </a:t>
            </a:r>
            <a:r>
              <a:rPr lang="ko-KR" altLang="en-US" sz="1200" b="1" dirty="0">
                <a:solidFill>
                  <a:srgbClr val="FF0000"/>
                </a:solidFill>
              </a:rPr>
              <a:t>시스템적 이질성</a:t>
            </a:r>
            <a:r>
              <a:rPr lang="en-US" altLang="ko-KR" sz="1200" dirty="0"/>
              <a:t>: </a:t>
            </a:r>
            <a:r>
              <a:rPr lang="ko-KR" altLang="en-US" sz="1200" dirty="0"/>
              <a:t>연합학습에 참여</a:t>
            </a:r>
            <a:r>
              <a:rPr lang="en-US" altLang="ko-KR" sz="1200" dirty="0"/>
              <a:t>/</a:t>
            </a:r>
            <a:r>
              <a:rPr lang="ko-KR" altLang="en-US" sz="1200" dirty="0"/>
              <a:t>기여하는 </a:t>
            </a:r>
            <a:r>
              <a:rPr lang="ko-KR" altLang="en-US" sz="1200" u="sng" dirty="0"/>
              <a:t>디바이스의 성능과 기능 및 네트워크 환경이 다양</a:t>
            </a:r>
            <a:r>
              <a:rPr lang="ko-KR" altLang="en-US" sz="1200" dirty="0"/>
              <a:t>하고</a:t>
            </a:r>
            <a:r>
              <a:rPr lang="en-US" altLang="ko-KR" sz="1200" dirty="0"/>
              <a:t>, </a:t>
            </a:r>
            <a:r>
              <a:rPr lang="ko-KR" altLang="en-US" sz="1200" dirty="0"/>
              <a:t>디바이스의 추가</a:t>
            </a:r>
            <a:r>
              <a:rPr lang="en-US" altLang="ko-KR" sz="1200" dirty="0"/>
              <a:t>, </a:t>
            </a:r>
            <a:r>
              <a:rPr lang="ko-KR" altLang="en-US" sz="1200" dirty="0"/>
              <a:t>변동이 지속적으로 발생</a:t>
            </a:r>
          </a:p>
        </p:txBody>
      </p:sp>
      <p:sp>
        <p:nvSpPr>
          <p:cNvPr id="20" name="직사각형 19"/>
          <p:cNvSpPr/>
          <p:nvPr/>
        </p:nvSpPr>
        <p:spPr>
          <a:xfrm>
            <a:off x="251520" y="764896"/>
            <a:ext cx="4176464" cy="439229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4786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 name="그림 2">
            <a:extLst>
              <a:ext uri="{FF2B5EF4-FFF2-40B4-BE49-F238E27FC236}">
                <a16:creationId xmlns:a16="http://schemas.microsoft.com/office/drawing/2014/main" id="{FC4ECD03-98CD-A6EF-27B6-D2E8BF059B36}"/>
              </a:ext>
            </a:extLst>
          </p:cNvPr>
          <p:cNvPicPr>
            <a:picLocks noChangeAspect="1"/>
          </p:cNvPicPr>
          <p:nvPr/>
        </p:nvPicPr>
        <p:blipFill>
          <a:blip r:embed="rId3"/>
          <a:stretch>
            <a:fillRect/>
          </a:stretch>
        </p:blipFill>
        <p:spPr>
          <a:xfrm>
            <a:off x="107504" y="963313"/>
            <a:ext cx="4451497" cy="1912620"/>
          </a:xfrm>
          <a:prstGeom prst="rect">
            <a:avLst/>
          </a:prstGeom>
        </p:spPr>
      </p:pic>
      <p:pic>
        <p:nvPicPr>
          <p:cNvPr id="5" name="그림 4">
            <a:extLst>
              <a:ext uri="{FF2B5EF4-FFF2-40B4-BE49-F238E27FC236}">
                <a16:creationId xmlns:a16="http://schemas.microsoft.com/office/drawing/2014/main" id="{9415557A-A447-EFA4-BDEB-FB2074A53038}"/>
              </a:ext>
            </a:extLst>
          </p:cNvPr>
          <p:cNvPicPr>
            <a:picLocks noChangeAspect="1"/>
          </p:cNvPicPr>
          <p:nvPr/>
        </p:nvPicPr>
        <p:blipFill>
          <a:blip r:embed="rId4"/>
          <a:stretch>
            <a:fillRect/>
          </a:stretch>
        </p:blipFill>
        <p:spPr>
          <a:xfrm>
            <a:off x="4662367" y="878631"/>
            <a:ext cx="4457096" cy="2469321"/>
          </a:xfrm>
          <a:prstGeom prst="rect">
            <a:avLst/>
          </a:prstGeom>
        </p:spPr>
      </p:pic>
      <p:pic>
        <p:nvPicPr>
          <p:cNvPr id="10" name="그림 9">
            <a:extLst>
              <a:ext uri="{FF2B5EF4-FFF2-40B4-BE49-F238E27FC236}">
                <a16:creationId xmlns:a16="http://schemas.microsoft.com/office/drawing/2014/main" id="{CAAF3E9F-D4D8-CF77-A503-D35766F3BF1B}"/>
              </a:ext>
            </a:extLst>
          </p:cNvPr>
          <p:cNvPicPr>
            <a:picLocks noChangeAspect="1"/>
          </p:cNvPicPr>
          <p:nvPr/>
        </p:nvPicPr>
        <p:blipFill>
          <a:blip r:embed="rId5"/>
          <a:stretch>
            <a:fillRect/>
          </a:stretch>
        </p:blipFill>
        <p:spPr>
          <a:xfrm>
            <a:off x="107504" y="3501008"/>
            <a:ext cx="4451499" cy="2491719"/>
          </a:xfrm>
          <a:prstGeom prst="rect">
            <a:avLst/>
          </a:prstGeom>
        </p:spPr>
      </p:pic>
      <p:pic>
        <p:nvPicPr>
          <p:cNvPr id="18" name="그림 17">
            <a:extLst>
              <a:ext uri="{FF2B5EF4-FFF2-40B4-BE49-F238E27FC236}">
                <a16:creationId xmlns:a16="http://schemas.microsoft.com/office/drawing/2014/main" id="{E188F5B1-7C8C-1F03-A2A6-1FB32500F1DD}"/>
              </a:ext>
            </a:extLst>
          </p:cNvPr>
          <p:cNvPicPr>
            <a:picLocks noChangeAspect="1"/>
          </p:cNvPicPr>
          <p:nvPr/>
        </p:nvPicPr>
        <p:blipFill>
          <a:blip r:embed="rId6"/>
          <a:stretch>
            <a:fillRect/>
          </a:stretch>
        </p:blipFill>
        <p:spPr>
          <a:xfrm>
            <a:off x="4638318" y="3501009"/>
            <a:ext cx="4451498" cy="2480520"/>
          </a:xfrm>
          <a:prstGeom prst="rect">
            <a:avLst/>
          </a:prstGeom>
        </p:spPr>
      </p:pic>
      <p:sp>
        <p:nvSpPr>
          <p:cNvPr id="21" name="TextBox 20">
            <a:extLst>
              <a:ext uri="{FF2B5EF4-FFF2-40B4-BE49-F238E27FC236}">
                <a16:creationId xmlns:a16="http://schemas.microsoft.com/office/drawing/2014/main" id="{14B9C68B-1D75-30B9-2F73-FA85697DA72B}"/>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7"/>
              </a:rPr>
              <a:t>https://sites.google.com/view/fl-tutorial/</a:t>
            </a:r>
            <a:endParaRPr lang="ko-KR" altLang="en-US" sz="1200" dirty="0">
              <a:latin typeface="+mn-ea"/>
            </a:endParaRPr>
          </a:p>
        </p:txBody>
      </p:sp>
    </p:spTree>
    <p:extLst>
      <p:ext uri="{BB962C8B-B14F-4D97-AF65-F5344CB8AC3E}">
        <p14:creationId xmlns:p14="http://schemas.microsoft.com/office/powerpoint/2010/main" val="1454475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3" name="그림 2">
            <a:extLst>
              <a:ext uri="{FF2B5EF4-FFF2-40B4-BE49-F238E27FC236}">
                <a16:creationId xmlns:a16="http://schemas.microsoft.com/office/drawing/2014/main" id="{4C033367-68AB-85EA-F4EB-7CCCE96664D7}"/>
              </a:ext>
            </a:extLst>
          </p:cNvPr>
          <p:cNvPicPr>
            <a:picLocks noChangeAspect="1"/>
          </p:cNvPicPr>
          <p:nvPr/>
        </p:nvPicPr>
        <p:blipFill>
          <a:blip r:embed="rId4"/>
          <a:stretch>
            <a:fillRect/>
          </a:stretch>
        </p:blipFill>
        <p:spPr>
          <a:xfrm>
            <a:off x="92196" y="866523"/>
            <a:ext cx="4438080" cy="2479281"/>
          </a:xfrm>
          <a:prstGeom prst="rect">
            <a:avLst/>
          </a:prstGeom>
        </p:spPr>
      </p:pic>
      <p:pic>
        <p:nvPicPr>
          <p:cNvPr id="6" name="그림 5">
            <a:extLst>
              <a:ext uri="{FF2B5EF4-FFF2-40B4-BE49-F238E27FC236}">
                <a16:creationId xmlns:a16="http://schemas.microsoft.com/office/drawing/2014/main" id="{AD6961EB-950C-D09C-8CBF-1370FCDCC5BE}"/>
              </a:ext>
            </a:extLst>
          </p:cNvPr>
          <p:cNvPicPr>
            <a:picLocks noChangeAspect="1"/>
          </p:cNvPicPr>
          <p:nvPr/>
        </p:nvPicPr>
        <p:blipFill>
          <a:blip r:embed="rId5"/>
          <a:stretch>
            <a:fillRect/>
          </a:stretch>
        </p:blipFill>
        <p:spPr>
          <a:xfrm>
            <a:off x="4725642" y="910991"/>
            <a:ext cx="4454870" cy="2440105"/>
          </a:xfrm>
          <a:prstGeom prst="rect">
            <a:avLst/>
          </a:prstGeom>
        </p:spPr>
      </p:pic>
      <p:pic>
        <p:nvPicPr>
          <p:cNvPr id="11" name="그림 10">
            <a:extLst>
              <a:ext uri="{FF2B5EF4-FFF2-40B4-BE49-F238E27FC236}">
                <a16:creationId xmlns:a16="http://schemas.microsoft.com/office/drawing/2014/main" id="{6D4A2DD3-44D7-EDFD-1881-F82844FBB05E}"/>
              </a:ext>
            </a:extLst>
          </p:cNvPr>
          <p:cNvPicPr>
            <a:picLocks noChangeAspect="1"/>
          </p:cNvPicPr>
          <p:nvPr/>
        </p:nvPicPr>
        <p:blipFill>
          <a:blip r:embed="rId6"/>
          <a:stretch>
            <a:fillRect/>
          </a:stretch>
        </p:blipFill>
        <p:spPr>
          <a:xfrm>
            <a:off x="105937" y="3512501"/>
            <a:ext cx="4466063" cy="2468087"/>
          </a:xfrm>
          <a:prstGeom prst="rect">
            <a:avLst/>
          </a:prstGeom>
        </p:spPr>
      </p:pic>
      <p:pic>
        <p:nvPicPr>
          <p:cNvPr id="13" name="그림 12">
            <a:extLst>
              <a:ext uri="{FF2B5EF4-FFF2-40B4-BE49-F238E27FC236}">
                <a16:creationId xmlns:a16="http://schemas.microsoft.com/office/drawing/2014/main" id="{BD44F714-E4F2-1D0A-FD44-B4EB70E6267D}"/>
              </a:ext>
            </a:extLst>
          </p:cNvPr>
          <p:cNvPicPr>
            <a:picLocks noChangeAspect="1"/>
          </p:cNvPicPr>
          <p:nvPr/>
        </p:nvPicPr>
        <p:blipFill>
          <a:blip r:embed="rId7"/>
          <a:stretch>
            <a:fillRect/>
          </a:stretch>
        </p:blipFill>
        <p:spPr>
          <a:xfrm>
            <a:off x="4749087" y="3509702"/>
            <a:ext cx="4348535" cy="2473684"/>
          </a:xfrm>
          <a:prstGeom prst="rect">
            <a:avLst/>
          </a:prstGeom>
        </p:spPr>
      </p:pic>
    </p:spTree>
    <p:extLst>
      <p:ext uri="{BB962C8B-B14F-4D97-AF65-F5344CB8AC3E}">
        <p14:creationId xmlns:p14="http://schemas.microsoft.com/office/powerpoint/2010/main" val="223707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2462213"/>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endParaRPr lang="en-US" altLang="ko-KR" sz="1400" dirty="0">
              <a:latin typeface="+mn-ea"/>
            </a:endParaRPr>
          </a:p>
          <a:p>
            <a:pPr algn="l"/>
            <a:r>
              <a:rPr lang="en-US" altLang="ko-KR" sz="1400" b="0" i="0" dirty="0">
                <a:solidFill>
                  <a:srgbClr val="292929"/>
                </a:solidFill>
                <a:effectLst/>
                <a:latin typeface="+mn-ea"/>
              </a:rPr>
              <a:t>What never before have we considered is </a:t>
            </a:r>
            <a:r>
              <a:rPr lang="en-US" altLang="ko-KR" sz="1400" b="0" i="0" dirty="0">
                <a:solidFill>
                  <a:srgbClr val="FF0000"/>
                </a:solidFill>
                <a:effectLst/>
                <a:latin typeface="+mn-ea"/>
              </a:rPr>
              <a:t>distributed AI algorithms on a large number of nodes with scattered small data </a:t>
            </a:r>
            <a:r>
              <a:rPr lang="en-US" altLang="ko-KR" sz="1400" b="0" i="0" dirty="0">
                <a:solidFill>
                  <a:srgbClr val="292929"/>
                </a:solidFill>
                <a:effectLst/>
                <a:latin typeface="+mn-ea"/>
              </a:rPr>
              <a:t>while simultaneously taking into account security, system efficiency, and model accuracy. </a:t>
            </a:r>
            <a:endParaRPr lang="en-US" altLang="ko-KR" sz="1400" dirty="0">
              <a:solidFill>
                <a:srgbClr val="292929"/>
              </a:solidFill>
              <a:latin typeface="+mn-ea"/>
            </a:endParaRPr>
          </a:p>
          <a:p>
            <a:pPr algn="l"/>
            <a:r>
              <a:rPr lang="en-US" altLang="ko-KR" sz="1400" b="0" i="0" dirty="0">
                <a:solidFill>
                  <a:srgbClr val="292929"/>
                </a:solidFill>
                <a:effectLst/>
                <a:latin typeface="+mn-ea"/>
              </a:rPr>
              <a:t>In addition, many concepts in </a:t>
            </a:r>
            <a:r>
              <a:rPr lang="en-US" altLang="ko-KR" sz="1400" b="0" i="0" dirty="0">
                <a:solidFill>
                  <a:srgbClr val="FF0000"/>
                </a:solidFill>
                <a:effectLst/>
                <a:latin typeface="+mn-ea"/>
              </a:rPr>
              <a:t>blockchain</a:t>
            </a:r>
            <a:r>
              <a:rPr lang="en-US" altLang="ko-KR" sz="1400" b="0" i="0" dirty="0">
                <a:solidFill>
                  <a:srgbClr val="292929"/>
                </a:solidFill>
                <a:effectLst/>
                <a:latin typeface="+mn-ea"/>
              </a:rPr>
              <a:t>, including </a:t>
            </a:r>
            <a:r>
              <a:rPr lang="en-US" altLang="ko-KR" sz="1400" b="0" i="0" dirty="0">
                <a:solidFill>
                  <a:srgbClr val="FF0000"/>
                </a:solidFill>
                <a:effectLst/>
                <a:latin typeface="+mn-ea"/>
              </a:rPr>
              <a:t>data decentralization computing, ownership verification, traceability, incentive mechanism, and trusted security</a:t>
            </a:r>
            <a:r>
              <a:rPr lang="en-US" altLang="ko-KR" sz="1400" b="0" i="0" dirty="0">
                <a:solidFill>
                  <a:srgbClr val="292929"/>
                </a:solidFill>
                <a:effectLst/>
                <a:latin typeface="+mn-ea"/>
              </a:rPr>
              <a:t>, all coincide with the idea of ​​federated learning to make the data value flow safely.</a:t>
            </a:r>
          </a:p>
          <a:p>
            <a:br>
              <a:rPr lang="en-US" altLang="ko-KR" sz="1400" dirty="0">
                <a:latin typeface="+mn-ea"/>
              </a:rPr>
            </a:br>
            <a:endParaRPr lang="ko-KR" altLang="en-US" sz="1400" dirty="0">
              <a:latin typeface="+mn-ea"/>
            </a:endParaRPr>
          </a:p>
        </p:txBody>
      </p:sp>
      <p:pic>
        <p:nvPicPr>
          <p:cNvPr id="3074" name="Picture 2">
            <a:extLst>
              <a:ext uri="{FF2B5EF4-FFF2-40B4-BE49-F238E27FC236}">
                <a16:creationId xmlns:a16="http://schemas.microsoft.com/office/drawing/2014/main" id="{87446FD1-1A5A-2FF0-1005-570EF2517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34" y="2996952"/>
            <a:ext cx="66675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77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6" name="그림 5">
            <a:extLst>
              <a:ext uri="{FF2B5EF4-FFF2-40B4-BE49-F238E27FC236}">
                <a16:creationId xmlns:a16="http://schemas.microsoft.com/office/drawing/2014/main" id="{5522BA53-4DDE-2A19-4374-EDE47DA4F791}"/>
              </a:ext>
            </a:extLst>
          </p:cNvPr>
          <p:cNvPicPr>
            <a:picLocks noChangeAspect="1"/>
          </p:cNvPicPr>
          <p:nvPr/>
        </p:nvPicPr>
        <p:blipFill>
          <a:blip r:embed="rId4"/>
          <a:stretch>
            <a:fillRect/>
          </a:stretch>
        </p:blipFill>
        <p:spPr>
          <a:xfrm>
            <a:off x="4716016" y="1034241"/>
            <a:ext cx="4240227" cy="2263580"/>
          </a:xfrm>
          <a:prstGeom prst="rect">
            <a:avLst/>
          </a:prstGeom>
        </p:spPr>
      </p:pic>
      <p:pic>
        <p:nvPicPr>
          <p:cNvPr id="11" name="그림 10">
            <a:extLst>
              <a:ext uri="{FF2B5EF4-FFF2-40B4-BE49-F238E27FC236}">
                <a16:creationId xmlns:a16="http://schemas.microsoft.com/office/drawing/2014/main" id="{2AA62B36-C818-6F9B-8BED-0CB388AF2C75}"/>
              </a:ext>
            </a:extLst>
          </p:cNvPr>
          <p:cNvPicPr>
            <a:picLocks noChangeAspect="1"/>
          </p:cNvPicPr>
          <p:nvPr/>
        </p:nvPicPr>
        <p:blipFill>
          <a:blip r:embed="rId5"/>
          <a:stretch>
            <a:fillRect/>
          </a:stretch>
        </p:blipFill>
        <p:spPr>
          <a:xfrm>
            <a:off x="323529" y="3582598"/>
            <a:ext cx="4181778" cy="2332656"/>
          </a:xfrm>
          <a:prstGeom prst="rect">
            <a:avLst/>
          </a:prstGeom>
        </p:spPr>
      </p:pic>
      <p:pic>
        <p:nvPicPr>
          <p:cNvPr id="14" name="그림 13">
            <a:extLst>
              <a:ext uri="{FF2B5EF4-FFF2-40B4-BE49-F238E27FC236}">
                <a16:creationId xmlns:a16="http://schemas.microsoft.com/office/drawing/2014/main" id="{DF992CEF-B58F-D3DC-49B1-7A5CCBD4FA68}"/>
              </a:ext>
            </a:extLst>
          </p:cNvPr>
          <p:cNvPicPr>
            <a:picLocks noChangeAspect="1"/>
          </p:cNvPicPr>
          <p:nvPr/>
        </p:nvPicPr>
        <p:blipFill>
          <a:blip r:embed="rId6"/>
          <a:stretch>
            <a:fillRect/>
          </a:stretch>
        </p:blipFill>
        <p:spPr>
          <a:xfrm>
            <a:off x="323529" y="1005877"/>
            <a:ext cx="4208346" cy="2316716"/>
          </a:xfrm>
          <a:prstGeom prst="rect">
            <a:avLst/>
          </a:prstGeom>
        </p:spPr>
      </p:pic>
      <p:pic>
        <p:nvPicPr>
          <p:cNvPr id="4" name="그림 3">
            <a:extLst>
              <a:ext uri="{FF2B5EF4-FFF2-40B4-BE49-F238E27FC236}">
                <a16:creationId xmlns:a16="http://schemas.microsoft.com/office/drawing/2014/main" id="{F016314A-7C36-8873-256B-366D96885680}"/>
              </a:ext>
            </a:extLst>
          </p:cNvPr>
          <p:cNvPicPr>
            <a:picLocks noChangeAspect="1"/>
          </p:cNvPicPr>
          <p:nvPr/>
        </p:nvPicPr>
        <p:blipFill>
          <a:blip r:embed="rId7"/>
          <a:stretch>
            <a:fillRect/>
          </a:stretch>
        </p:blipFill>
        <p:spPr>
          <a:xfrm>
            <a:off x="4784090" y="3576497"/>
            <a:ext cx="4176464" cy="2300775"/>
          </a:xfrm>
          <a:prstGeom prst="rect">
            <a:avLst/>
          </a:prstGeom>
        </p:spPr>
      </p:pic>
    </p:spTree>
    <p:extLst>
      <p:ext uri="{BB962C8B-B14F-4D97-AF65-F5344CB8AC3E}">
        <p14:creationId xmlns:p14="http://schemas.microsoft.com/office/powerpoint/2010/main" val="428277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784768"/>
          </a:xfrm>
        </p:spPr>
        <p:txBody>
          <a:bodyPr/>
          <a:lstStyle/>
          <a:p>
            <a:pPr lvl="0"/>
            <a:r>
              <a:rPr lang="en-US" altLang="ko-KR" dirty="0"/>
              <a:t>Open FL Platforms</a:t>
            </a:r>
            <a:endParaRPr lang="ko-KR" altLang="en-US" dirty="0"/>
          </a:p>
          <a:p>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830997"/>
          </a:xfrm>
          <a:prstGeom prst="rect">
            <a:avLst/>
          </a:prstGeom>
        </p:spPr>
        <p:txBody>
          <a:bodyPr wrap="square">
            <a:spAutoFit/>
          </a:bodyPr>
          <a:lstStyle/>
          <a:p>
            <a:endParaRPr lang="en-US" altLang="ko-KR" sz="1600" dirty="0"/>
          </a:p>
          <a:p>
            <a:endParaRPr lang="en-US" altLang="ko-KR" sz="1600" dirty="0"/>
          </a:p>
          <a:p>
            <a:endParaRPr lang="en-US" altLang="ko-KR" sz="1600" dirty="0"/>
          </a:p>
        </p:txBody>
      </p:sp>
      <p:graphicFrame>
        <p:nvGraphicFramePr>
          <p:cNvPr id="6" name="표 5">
            <a:extLst>
              <a:ext uri="{FF2B5EF4-FFF2-40B4-BE49-F238E27FC236}">
                <a16:creationId xmlns:a16="http://schemas.microsoft.com/office/drawing/2014/main" id="{400430DF-00E4-BBD7-A941-93450AD382B8}"/>
              </a:ext>
            </a:extLst>
          </p:cNvPr>
          <p:cNvGraphicFramePr>
            <a:graphicFrameLocks noGrp="1"/>
          </p:cNvGraphicFramePr>
          <p:nvPr/>
        </p:nvGraphicFramePr>
        <p:xfrm>
          <a:off x="265240" y="1196752"/>
          <a:ext cx="8555232" cy="1753541"/>
        </p:xfrm>
        <a:graphic>
          <a:graphicData uri="http://schemas.openxmlformats.org/drawingml/2006/table">
            <a:tbl>
              <a:tblPr/>
              <a:tblGrid>
                <a:gridCol w="5386880">
                  <a:extLst>
                    <a:ext uri="{9D8B030D-6E8A-4147-A177-3AD203B41FA5}">
                      <a16:colId xmlns:a16="http://schemas.microsoft.com/office/drawing/2014/main" val="3181976055"/>
                    </a:ext>
                  </a:extLst>
                </a:gridCol>
                <a:gridCol w="3168352">
                  <a:extLst>
                    <a:ext uri="{9D8B030D-6E8A-4147-A177-3AD203B41FA5}">
                      <a16:colId xmlns:a16="http://schemas.microsoft.com/office/drawing/2014/main" val="1648606100"/>
                    </a:ext>
                  </a:extLst>
                </a:gridCol>
              </a:tblGrid>
              <a:tr h="204494">
                <a:tc>
                  <a:txBody>
                    <a:bodyPr/>
                    <a:lstStyle/>
                    <a:p>
                      <a:r>
                        <a:rPr lang="en-US" sz="1400" b="1" dirty="0">
                          <a:effectLst/>
                        </a:rPr>
                        <a:t>Open FL Platform (Active)</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sz="1400" b="1" dirty="0">
                          <a:effectLst/>
                        </a:rPr>
                        <a:t>Affiliation</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986191760"/>
                  </a:ext>
                </a:extLst>
              </a:tr>
              <a:tr h="294997">
                <a:tc>
                  <a:txBody>
                    <a:bodyPr/>
                    <a:lstStyle/>
                    <a:p>
                      <a:r>
                        <a:rPr lang="en-US" sz="1400" dirty="0">
                          <a:effectLst/>
                        </a:rPr>
                        <a:t>Flower: A Friendly Federated Learning Framework, </a:t>
                      </a:r>
                      <a:r>
                        <a:rPr lang="en-US" sz="1400" u="none" strike="noStrike" dirty="0">
                          <a:effectLst/>
                          <a:hlinkClick r:id="rId3"/>
                        </a:rPr>
                        <a:t>https://flower.dev/</a:t>
                      </a:r>
                      <a:endParaRPr lang="en-US" sz="1400" dirty="0">
                        <a:effectLst/>
                      </a:endParaRP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dirty="0">
                          <a:effectLst/>
                        </a:rPr>
                        <a:t>U of Cambridge, Samsung</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48354413"/>
                  </a:ext>
                </a:extLst>
              </a:tr>
              <a:tr h="476003">
                <a:tc>
                  <a:txBody>
                    <a:bodyPr/>
                    <a:lstStyle/>
                    <a:p>
                      <a:r>
                        <a:rPr lang="en-US" sz="1400">
                          <a:effectLst/>
                        </a:rPr>
                        <a:t>FedScale: A scalable and extensible federated learning engine and benchmark, </a:t>
                      </a:r>
                      <a:r>
                        <a:rPr lang="en-US" sz="1400" u="none" strike="noStrike">
                          <a:effectLst/>
                          <a:hlinkClick r:id="rId4"/>
                        </a:rPr>
                        <a:t>http://fedscale.ai/</a:t>
                      </a:r>
                      <a:endParaRPr lang="en-US" sz="1400">
                        <a:effectLst/>
                      </a:endParaRP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dirty="0">
                          <a:effectLst/>
                        </a:rPr>
                        <a:t>U of Michigan</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86652557"/>
                  </a:ext>
                </a:extLst>
              </a:tr>
              <a:tr h="294997">
                <a:tc>
                  <a:txBody>
                    <a:bodyPr/>
                    <a:lstStyle/>
                    <a:p>
                      <a:r>
                        <a:rPr lang="en-US" sz="1400">
                          <a:effectLst/>
                        </a:rPr>
                        <a:t>FedML: </a:t>
                      </a:r>
                      <a:r>
                        <a:rPr lang="en-US" sz="1400" u="none" strike="noStrike">
                          <a:effectLst/>
                          <a:hlinkClick r:id="rId5"/>
                        </a:rPr>
                        <a:t>https://fedml.ai/</a:t>
                      </a:r>
                      <a:endParaRPr lang="en-US" sz="1400">
                        <a:effectLst/>
                      </a:endParaRP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dirty="0">
                          <a:effectLst/>
                        </a:rPr>
                        <a:t>USC &amp; </a:t>
                      </a:r>
                      <a:r>
                        <a:rPr lang="en-US" sz="1400" dirty="0" err="1">
                          <a:effectLst/>
                        </a:rPr>
                        <a:t>FedML</a:t>
                      </a:r>
                      <a:r>
                        <a:rPr lang="en-US" sz="1400" dirty="0">
                          <a:effectLst/>
                        </a:rPr>
                        <a:t> Inc.</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37656810"/>
                  </a:ext>
                </a:extLst>
              </a:tr>
              <a:tr h="294997">
                <a:tc>
                  <a:txBody>
                    <a:bodyPr/>
                    <a:lstStyle/>
                    <a:p>
                      <a:r>
                        <a:rPr lang="en-US" sz="1400">
                          <a:effectLst/>
                        </a:rPr>
                        <a:t>FLSim: </a:t>
                      </a:r>
                      <a:r>
                        <a:rPr lang="en-US" sz="1400" u="none" strike="noStrike">
                          <a:effectLst/>
                          <a:hlinkClick r:id="rId6"/>
                        </a:rPr>
                        <a:t>https://github.com/facebookresearch/FLSim</a:t>
                      </a:r>
                      <a:endParaRPr lang="en-US" sz="1400">
                        <a:effectLst/>
                      </a:endParaRP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dirty="0">
                          <a:effectLst/>
                        </a:rPr>
                        <a:t>Meta/Facebook Research</a:t>
                      </a:r>
                    </a:p>
                  </a:txBody>
                  <a:tcPr marL="25709" marR="25709" marT="11866" marB="118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15573121"/>
                  </a:ext>
                </a:extLst>
              </a:tr>
            </a:tbl>
          </a:graphicData>
        </a:graphic>
      </p:graphicFrame>
      <p:graphicFrame>
        <p:nvGraphicFramePr>
          <p:cNvPr id="7" name="표 6">
            <a:extLst>
              <a:ext uri="{FF2B5EF4-FFF2-40B4-BE49-F238E27FC236}">
                <a16:creationId xmlns:a16="http://schemas.microsoft.com/office/drawing/2014/main" id="{D417E412-BF59-CE83-DAA6-7B2DE3AF8C2E}"/>
              </a:ext>
            </a:extLst>
          </p:cNvPr>
          <p:cNvGraphicFramePr>
            <a:graphicFrameLocks noGrp="1"/>
          </p:cNvGraphicFramePr>
          <p:nvPr/>
        </p:nvGraphicFramePr>
        <p:xfrm>
          <a:off x="265240" y="3471192"/>
          <a:ext cx="8555232" cy="2262064"/>
        </p:xfrm>
        <a:graphic>
          <a:graphicData uri="http://schemas.openxmlformats.org/drawingml/2006/table">
            <a:tbl>
              <a:tblPr/>
              <a:tblGrid>
                <a:gridCol w="5386880">
                  <a:extLst>
                    <a:ext uri="{9D8B030D-6E8A-4147-A177-3AD203B41FA5}">
                      <a16:colId xmlns:a16="http://schemas.microsoft.com/office/drawing/2014/main" val="4001298411"/>
                    </a:ext>
                  </a:extLst>
                </a:gridCol>
                <a:gridCol w="3168352">
                  <a:extLst>
                    <a:ext uri="{9D8B030D-6E8A-4147-A177-3AD203B41FA5}">
                      <a16:colId xmlns:a16="http://schemas.microsoft.com/office/drawing/2014/main" val="3664607511"/>
                    </a:ext>
                  </a:extLst>
                </a:gridCol>
              </a:tblGrid>
              <a:tr h="69465">
                <a:tc>
                  <a:txBody>
                    <a:bodyPr/>
                    <a:lstStyle/>
                    <a:p>
                      <a:r>
                        <a:rPr lang="en-US" sz="1400" b="1">
                          <a:effectLst/>
                        </a:rPr>
                        <a:t>Open FL Platform (Etc)</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sz="1400" b="1" dirty="0">
                          <a:effectLst/>
                        </a:rPr>
                        <a:t>Affiliation</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569083298"/>
                  </a:ext>
                </a:extLst>
              </a:tr>
              <a:tr h="179429">
                <a:tc>
                  <a:txBody>
                    <a:bodyPr/>
                    <a:lstStyle/>
                    <a:p>
                      <a:r>
                        <a:rPr lang="en-US" sz="1400">
                          <a:effectLst/>
                        </a:rPr>
                        <a:t>TensorFlow Federated (TFF), </a:t>
                      </a:r>
                      <a:r>
                        <a:rPr lang="en-US" sz="1400" u="none" strike="noStrike">
                          <a:effectLst/>
                          <a:hlinkClick r:id="rId7"/>
                        </a:rPr>
                        <a:t>https://www.tensorflow.org/federated?hl=ko</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rPr>
                        <a:t>Google</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5227977"/>
                  </a:ext>
                </a:extLst>
              </a:tr>
              <a:tr h="124447">
                <a:tc>
                  <a:txBody>
                    <a:bodyPr/>
                    <a:lstStyle/>
                    <a:p>
                      <a:r>
                        <a:rPr lang="en-US" sz="1400">
                          <a:effectLst/>
                        </a:rPr>
                        <a:t>PySyft, </a:t>
                      </a:r>
                      <a:r>
                        <a:rPr lang="en-US" sz="1400" u="none" strike="noStrike">
                          <a:effectLst/>
                          <a:hlinkClick r:id="rId8"/>
                        </a:rPr>
                        <a:t>https://github.com/OpenMined/PySyft</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rPr>
                        <a:t>OpenMined</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24592296"/>
                  </a:ext>
                </a:extLst>
              </a:tr>
              <a:tr h="124447">
                <a:tc>
                  <a:txBody>
                    <a:bodyPr/>
                    <a:lstStyle/>
                    <a:p>
                      <a:r>
                        <a:rPr lang="en-US" sz="1400">
                          <a:effectLst/>
                        </a:rPr>
                        <a:t>FedAI, </a:t>
                      </a:r>
                      <a:r>
                        <a:rPr lang="en-US" sz="1400" u="none" strike="noStrike">
                          <a:effectLst/>
                          <a:hlinkClick r:id="rId9"/>
                        </a:rPr>
                        <a:t>https://www.fedai.org/</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rPr>
                        <a:t>WeBank</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3581830"/>
                  </a:ext>
                </a:extLst>
              </a:tr>
              <a:tr h="289393">
                <a:tc>
                  <a:txBody>
                    <a:bodyPr/>
                    <a:lstStyle/>
                    <a:p>
                      <a:r>
                        <a:rPr lang="en-US" sz="1400">
                          <a:effectLst/>
                        </a:rPr>
                        <a:t>Open Federated Learning (OpenFL) - An Open-Source Framework For Federated Learning, </a:t>
                      </a:r>
                      <a:r>
                        <a:rPr lang="en-US" sz="1400" u="none" strike="noStrike">
                          <a:effectLst/>
                          <a:hlinkClick r:id="rId10"/>
                        </a:rPr>
                        <a:t>https://github.com/intel/openfl</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rPr>
                        <a:t>Intel</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3403387"/>
                  </a:ext>
                </a:extLst>
              </a:tr>
              <a:tr h="179429">
                <a:tc>
                  <a:txBody>
                    <a:bodyPr/>
                    <a:lstStyle/>
                    <a:p>
                      <a:r>
                        <a:rPr lang="en-US" sz="1400">
                          <a:effectLst/>
                        </a:rPr>
                        <a:t>IBM Federated Learning, </a:t>
                      </a:r>
                      <a:r>
                        <a:rPr lang="en-US" sz="1400" u="none" strike="noStrike">
                          <a:effectLst/>
                          <a:hlinkClick r:id="rId11"/>
                        </a:rPr>
                        <a:t>https://ibmfl.mybluemix.net/</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400">
                          <a:effectLst/>
                        </a:rPr>
                        <a:t>IBM Research.</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13784980"/>
                  </a:ext>
                </a:extLst>
              </a:tr>
              <a:tr h="179429">
                <a:tc>
                  <a:txBody>
                    <a:bodyPr/>
                    <a:lstStyle/>
                    <a:p>
                      <a:r>
                        <a:rPr lang="en-US" sz="1400">
                          <a:effectLst/>
                        </a:rPr>
                        <a:t>OpenFed, </a:t>
                      </a:r>
                      <a:r>
                        <a:rPr lang="en-US" sz="1400" u="none" strike="noStrike">
                          <a:effectLst/>
                          <a:hlinkClick r:id="rId12"/>
                        </a:rPr>
                        <a:t>https://github.com/FederalLab/OpenFed</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ko-KR" sz="1400">
                          <a:effectLst/>
                        </a:rPr>
                        <a:t>--</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67570237"/>
                  </a:ext>
                </a:extLst>
              </a:tr>
              <a:tr h="179429">
                <a:tc>
                  <a:txBody>
                    <a:bodyPr/>
                    <a:lstStyle/>
                    <a:p>
                      <a:r>
                        <a:rPr lang="en-US" sz="1400">
                          <a:effectLst/>
                        </a:rPr>
                        <a:t>FL_PyTorch, </a:t>
                      </a:r>
                      <a:r>
                        <a:rPr lang="en-US" sz="1400" u="none" strike="noStrike">
                          <a:effectLst/>
                          <a:hlinkClick r:id="rId13"/>
                        </a:rPr>
                        <a:t>https://github.com/burlachenkok/flpytorch</a:t>
                      </a:r>
                      <a:endParaRPr lang="en-US" sz="1400">
                        <a:effectLst/>
                      </a:endParaRP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ltLang="ko-KR" sz="1400" dirty="0">
                          <a:effectLst/>
                        </a:rPr>
                        <a:t>--</a:t>
                      </a:r>
                    </a:p>
                  </a:txBody>
                  <a:tcPr marL="17395" marR="17395" marT="8029" marB="80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41183463"/>
                  </a:ext>
                </a:extLst>
              </a:tr>
            </a:tbl>
          </a:graphicData>
        </a:graphic>
      </p:graphicFrame>
    </p:spTree>
    <p:extLst>
      <p:ext uri="{BB962C8B-B14F-4D97-AF65-F5344CB8AC3E}">
        <p14:creationId xmlns:p14="http://schemas.microsoft.com/office/powerpoint/2010/main" val="3541723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5205D6-EEE3-F368-D5BE-903CB3AE239B}"/>
              </a:ext>
            </a:extLst>
          </p:cNvPr>
          <p:cNvSpPr>
            <a:spLocks noGrp="1"/>
          </p:cNvSpPr>
          <p:nvPr>
            <p:ph type="title"/>
          </p:nvPr>
        </p:nvSpPr>
        <p:spPr/>
        <p:txBody>
          <a:bodyPr/>
          <a:lstStyle/>
          <a:p>
            <a:r>
              <a:rPr lang="en-US" altLang="ko-KR" dirty="0"/>
              <a:t>Vanilla Federated Learning</a:t>
            </a:r>
            <a:endParaRPr lang="ko-KR" altLang="en-US" dirty="0"/>
          </a:p>
        </p:txBody>
      </p:sp>
      <p:pic>
        <p:nvPicPr>
          <p:cNvPr id="1032" name="Picture 8">
            <a:extLst>
              <a:ext uri="{FF2B5EF4-FFF2-40B4-BE49-F238E27FC236}">
                <a16:creationId xmlns:a16="http://schemas.microsoft.com/office/drawing/2014/main" id="{2B321946-5F13-368E-633C-8E18D3403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19132"/>
            <a:ext cx="2794591" cy="245116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E68E1FB6-159F-EA14-6551-81D176FCE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245" y="980728"/>
            <a:ext cx="4777639" cy="4527501"/>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23D263A0-B482-D4B4-C4ED-38CE8494D07F}"/>
              </a:ext>
            </a:extLst>
          </p:cNvPr>
          <p:cNvSpPr/>
          <p:nvPr/>
        </p:nvSpPr>
        <p:spPr>
          <a:xfrm>
            <a:off x="4644008" y="2699917"/>
            <a:ext cx="2592288" cy="28803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C63BE6D8-D678-A2BA-73F0-E852CE9ABADC}"/>
              </a:ext>
            </a:extLst>
          </p:cNvPr>
          <p:cNvPicPr>
            <a:picLocks noChangeAspect="1"/>
          </p:cNvPicPr>
          <p:nvPr/>
        </p:nvPicPr>
        <p:blipFill>
          <a:blip r:embed="rId4"/>
          <a:stretch>
            <a:fillRect/>
          </a:stretch>
        </p:blipFill>
        <p:spPr>
          <a:xfrm>
            <a:off x="319367" y="3859768"/>
            <a:ext cx="3676569" cy="2116432"/>
          </a:xfrm>
          <a:prstGeom prst="rect">
            <a:avLst/>
          </a:prstGeom>
        </p:spPr>
      </p:pic>
    </p:spTree>
    <p:extLst>
      <p:ext uri="{BB962C8B-B14F-4D97-AF65-F5344CB8AC3E}">
        <p14:creationId xmlns:p14="http://schemas.microsoft.com/office/powerpoint/2010/main" val="1263748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307777"/>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3"/>
              </a:rPr>
              <a:t>https://arxiv.org/abs/2106.11570</a:t>
            </a:r>
            <a:r>
              <a:rPr lang="en-US" altLang="ko-KR" sz="1400" dirty="0"/>
              <a:t> </a:t>
            </a:r>
          </a:p>
        </p:txBody>
      </p:sp>
      <p:pic>
        <p:nvPicPr>
          <p:cNvPr id="1026" name="Picture 2" descr="image">
            <a:extLst>
              <a:ext uri="{FF2B5EF4-FFF2-40B4-BE49-F238E27FC236}">
                <a16:creationId xmlns:a16="http://schemas.microsoft.com/office/drawing/2014/main" id="{FD78BE9F-107C-8DA8-FD3A-097232A08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377416"/>
            <a:ext cx="7072461" cy="49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9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내용 개체 틀 1"/>
          <p:cNvSpPr>
            <a:spLocks noGrp="1"/>
          </p:cNvSpPr>
          <p:nvPr>
            <p:ph idx="1"/>
          </p:nvPr>
        </p:nvSpPr>
        <p:spPr>
          <a:xfrm>
            <a:off x="252000" y="288010"/>
            <a:ext cx="8617926" cy="400047"/>
          </a:xfrm>
        </p:spPr>
        <p:txBody>
          <a:bodyPr/>
          <a:lstStyle/>
          <a:p>
            <a:r>
              <a:rPr lang="en-US" altLang="ko-KR" dirty="0"/>
              <a:t>Personalization for FL</a:t>
            </a:r>
            <a:r>
              <a:rPr lang="ko-KR" altLang="en-US" dirty="0"/>
              <a:t> </a:t>
            </a:r>
            <a:endParaRPr lang="en-US" altLang="ko-KR" dirty="0"/>
          </a:p>
        </p:txBody>
      </p:sp>
      <p:graphicFrame>
        <p:nvGraphicFramePr>
          <p:cNvPr id="7" name="표 6"/>
          <p:cNvGraphicFramePr>
            <a:graphicFrameLocks noGrp="1"/>
          </p:cNvGraphicFramePr>
          <p:nvPr/>
        </p:nvGraphicFramePr>
        <p:xfrm>
          <a:off x="251520" y="1700808"/>
          <a:ext cx="8496944" cy="4572000"/>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6768752">
                  <a:extLst>
                    <a:ext uri="{9D8B030D-6E8A-4147-A177-3AD203B41FA5}">
                      <a16:colId xmlns:a16="http://schemas.microsoft.com/office/drawing/2014/main" val="20001"/>
                    </a:ext>
                  </a:extLst>
                </a:gridCol>
              </a:tblGrid>
              <a:tr h="146896">
                <a:tc>
                  <a:txBody>
                    <a:bodyPr/>
                    <a:lstStyle/>
                    <a:p>
                      <a:pPr algn="ctr" latinLnBrk="1"/>
                      <a:r>
                        <a:rPr lang="en-US" altLang="ko-KR" sz="1200" dirty="0"/>
                        <a:t>Personalization </a:t>
                      </a:r>
                      <a:r>
                        <a:rPr lang="ko-KR" altLang="en-US" sz="1200" dirty="0"/>
                        <a:t>방식</a:t>
                      </a:r>
                    </a:p>
                  </a:txBody>
                  <a:tcPr>
                    <a:solidFill>
                      <a:srgbClr val="00B050"/>
                    </a:solidFill>
                  </a:tcPr>
                </a:tc>
                <a:tc>
                  <a:txBody>
                    <a:bodyPr/>
                    <a:lstStyle/>
                    <a:p>
                      <a:pPr algn="ctr" latinLnBrk="1"/>
                      <a:r>
                        <a:rPr lang="ko-KR" altLang="en-US" sz="1200" dirty="0"/>
                        <a:t>특징</a:t>
                      </a:r>
                    </a:p>
                  </a:txBody>
                  <a:tcPr>
                    <a:solidFill>
                      <a:srgbClr val="00B050"/>
                    </a:solidFill>
                  </a:tcPr>
                </a:tc>
                <a:extLst>
                  <a:ext uri="{0D108BD9-81ED-4DB2-BD59-A6C34878D82A}">
                    <a16:rowId xmlns:a16="http://schemas.microsoft.com/office/drawing/2014/main" val="10000"/>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Adding User Context</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user clustering where similar clients are grouped together and a separate model is trained for each group. </a:t>
                      </a:r>
                    </a:p>
                  </a:txBody>
                  <a:tcPr/>
                </a:tc>
                <a:extLst>
                  <a:ext uri="{0D108BD9-81ED-4DB2-BD59-A6C34878D82A}">
                    <a16:rowId xmlns:a16="http://schemas.microsoft.com/office/drawing/2014/main" val="10001"/>
                  </a:ext>
                </a:extLst>
              </a:tr>
              <a:tr h="538620">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Transfer Learning</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some or all parameters of a trained global model are re-learned on local data.</a:t>
                      </a:r>
                    </a:p>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To avoid the problem of catastrophic forgetting [21] [22], care must be taken to not retrain the model for too long on local data. A variant technique freezes the base layers of the global model and retrains only the top layers on local data. Transfer learning is also known as fine-tuning, and it integrates well into the typical federated learning lifecycle.</a:t>
                      </a:r>
                    </a:p>
                  </a:txBody>
                  <a:tcPr/>
                </a:tc>
                <a:extLst>
                  <a:ext uri="{0D108BD9-81ED-4DB2-BD59-A6C34878D82A}">
                    <a16:rowId xmlns:a16="http://schemas.microsoft.com/office/drawing/2014/main" val="10002"/>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Multi-task Learning</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multiple related tasks are solved simultaneously allowing the model to exploit commonalities and differences across the tasks by learning them jointly</a:t>
                      </a:r>
                    </a:p>
                  </a:txBody>
                  <a:tcPr/>
                </a:tc>
                <a:extLst>
                  <a:ext uri="{0D108BD9-81ED-4DB2-BD59-A6C34878D82A}">
                    <a16:rowId xmlns:a16="http://schemas.microsoft.com/office/drawing/2014/main" val="10003"/>
                  </a:ext>
                </a:extLst>
              </a:tr>
              <a:tr h="538620">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b="1" dirty="0"/>
                        <a:t>Meta-Learning</a:t>
                      </a:r>
                    </a:p>
                  </a:txBody>
                  <a:tcPr>
                    <a:noFill/>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b="1" kern="1200" dirty="0">
                          <a:solidFill>
                            <a:schemeClr val="dk1"/>
                          </a:solidFill>
                          <a:latin typeface="+mn-lt"/>
                          <a:ea typeface="+mn-ea"/>
                          <a:cs typeface="+mn-cs"/>
                        </a:rPr>
                        <a:t>MAML builds an internal representation generally suitable for multiple tasks, so that fine tuning the top layers for a new task can produce good results. MAML proceeds in two connected stages: meta-training and meta-testing. </a:t>
                      </a:r>
                    </a:p>
                    <a:p>
                      <a:pPr marL="628331" marR="0" lvl="2"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en-US" altLang="ko-KR" sz="1200" b="1" kern="1200" dirty="0">
                          <a:solidFill>
                            <a:schemeClr val="dk1"/>
                          </a:solidFill>
                          <a:latin typeface="+mn-lt"/>
                          <a:ea typeface="+mn-ea"/>
                          <a:cs typeface="+mn-cs"/>
                        </a:rPr>
                        <a:t>Meta-training builds the global model on multiple tasks, and </a:t>
                      </a:r>
                    </a:p>
                    <a:p>
                      <a:pPr marL="628331" marR="0" lvl="2"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en-US" altLang="ko-KR" sz="1200" b="1" kern="1200" dirty="0">
                          <a:solidFill>
                            <a:schemeClr val="dk1"/>
                          </a:solidFill>
                          <a:latin typeface="+mn-lt"/>
                          <a:ea typeface="+mn-ea"/>
                          <a:cs typeface="+mn-cs"/>
                        </a:rPr>
                        <a:t>meta-testing adapts the global model individually for separate tasks.</a:t>
                      </a:r>
                    </a:p>
                  </a:txBody>
                  <a:tcPr>
                    <a:noFill/>
                  </a:tcPr>
                </a:tc>
                <a:extLst>
                  <a:ext uri="{0D108BD9-81ED-4DB2-BD59-A6C34878D82A}">
                    <a16:rowId xmlns:a16="http://schemas.microsoft.com/office/drawing/2014/main" val="10004"/>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Knowledge Distillation</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extracting the knowledge of a large teacher network into a smaller student network by having the student mimic the teacher.</a:t>
                      </a:r>
                    </a:p>
                  </a:txBody>
                  <a:tcPr/>
                </a:tc>
                <a:extLst>
                  <a:ext uri="{0D108BD9-81ED-4DB2-BD59-A6C34878D82A}">
                    <a16:rowId xmlns:a16="http://schemas.microsoft.com/office/drawing/2014/main" val="10005"/>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Base + Personalization Layers</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the base layers are trained centrally by Federated Averaging, and the top layers (also called personalization layers) are trained locally with a variant of gradient descent</a:t>
                      </a:r>
                    </a:p>
                  </a:txBody>
                  <a:tcPr/>
                </a:tc>
                <a:extLst>
                  <a:ext uri="{0D108BD9-81ED-4DB2-BD59-A6C34878D82A}">
                    <a16:rowId xmlns:a16="http://schemas.microsoft.com/office/drawing/2014/main" val="10006"/>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Mixture of Global and Local Models</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Instead of learning a single global model, each device learns a mixture of the global model and its own local model. </a:t>
                      </a:r>
                    </a:p>
                  </a:txBody>
                  <a:tcPr/>
                </a:tc>
                <a:extLst>
                  <a:ext uri="{0D108BD9-81ED-4DB2-BD59-A6C34878D82A}">
                    <a16:rowId xmlns:a16="http://schemas.microsoft.com/office/drawing/2014/main" val="10007"/>
                  </a:ext>
                </a:extLst>
              </a:tr>
            </a:tbl>
          </a:graphicData>
        </a:graphic>
      </p:graphicFrame>
      <p:sp>
        <p:nvSpPr>
          <p:cNvPr id="10" name="직사각형 9"/>
          <p:cNvSpPr/>
          <p:nvPr/>
        </p:nvSpPr>
        <p:spPr>
          <a:xfrm>
            <a:off x="467544" y="6237312"/>
            <a:ext cx="8352928" cy="246221"/>
          </a:xfrm>
          <a:prstGeom prst="rect">
            <a:avLst/>
          </a:prstGeom>
        </p:spPr>
        <p:txBody>
          <a:bodyPr wrap="square">
            <a:spAutoFit/>
          </a:bodyPr>
          <a:lstStyle/>
          <a:p>
            <a:pPr algn="r"/>
            <a:r>
              <a:rPr lang="en-US" altLang="ko-KR" sz="1000" dirty="0"/>
              <a:t>Survey of Personalization Techniques for Federated Learning, </a:t>
            </a:r>
            <a:r>
              <a:rPr lang="en-US" altLang="ko-KR" sz="1000" dirty="0">
                <a:hlinkClick r:id="rId3"/>
              </a:rPr>
              <a:t>https://arxiv.org/abs/2003.08673</a:t>
            </a:r>
            <a:endParaRPr lang="en-US" altLang="ko-KR" sz="1000" dirty="0"/>
          </a:p>
        </p:txBody>
      </p:sp>
      <p:sp>
        <p:nvSpPr>
          <p:cNvPr id="11" name="직사각형 10"/>
          <p:cNvSpPr/>
          <p:nvPr/>
        </p:nvSpPr>
        <p:spPr>
          <a:xfrm>
            <a:off x="179512" y="3830568"/>
            <a:ext cx="8640960" cy="1152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 name="직사각형 1"/>
          <p:cNvSpPr/>
          <p:nvPr/>
        </p:nvSpPr>
        <p:spPr>
          <a:xfrm>
            <a:off x="179512" y="685145"/>
            <a:ext cx="8640960" cy="1015663"/>
          </a:xfrm>
          <a:prstGeom prst="rect">
            <a:avLst/>
          </a:prstGeom>
        </p:spPr>
        <p:txBody>
          <a:bodyPr wrap="square">
            <a:spAutoFit/>
          </a:bodyPr>
          <a:lstStyle/>
          <a:p>
            <a:pPr fontAlgn="base"/>
            <a:r>
              <a:rPr lang="ko-KR" altLang="en-US" sz="1200" dirty="0"/>
              <a:t>*** 연합학습은 일반적으로 모든 디바이스 및 사용자에 공통으로 적용되는 글로벌모델을 학습하는 것을 목표로 하고 있으나</a:t>
            </a:r>
            <a:r>
              <a:rPr lang="en-US" altLang="ko-KR" sz="1200" dirty="0"/>
              <a:t>, </a:t>
            </a:r>
            <a:r>
              <a:rPr lang="ko-KR" altLang="en-US" sz="1200" dirty="0"/>
              <a:t>동적인 디바이스 환경의 데이터 이질성 및 디바이스 이질성으로 인하여 </a:t>
            </a:r>
            <a:r>
              <a:rPr lang="ko-KR" altLang="en-US" sz="1200" b="1" dirty="0"/>
              <a:t>모든 디바이스에서 잘 동작하는 하나의 모델을 학습하기 어려우며</a:t>
            </a:r>
            <a:r>
              <a:rPr lang="en-US" altLang="ko-KR" sz="1200" b="1" dirty="0"/>
              <a:t>, </a:t>
            </a:r>
            <a:r>
              <a:rPr lang="ko-KR" altLang="en-US" sz="1200" b="1" dirty="0"/>
              <a:t>개별 디바이스 및 사용자 관점에서 최적의 성능이 보장되지 않음</a:t>
            </a:r>
            <a:r>
              <a:rPr lang="en-US" altLang="ko-KR" sz="1200" b="1" dirty="0"/>
              <a:t>. </a:t>
            </a:r>
            <a:r>
              <a:rPr lang="ko-KR" altLang="en-US" sz="1200" dirty="0"/>
              <a:t>동적인 디바이스 환경에서 각 사용자 및 디바이스의 특징과 애플리케이션 요구사항을 최적 반영하기 위해서는</a:t>
            </a:r>
            <a:r>
              <a:rPr lang="en-US" altLang="ko-KR" sz="1200" dirty="0"/>
              <a:t>, </a:t>
            </a:r>
            <a:r>
              <a:rPr lang="ko-KR" altLang="en-US" sz="1200" dirty="0"/>
              <a:t>글로벌 모델 뿐 만 아니라 </a:t>
            </a:r>
            <a:r>
              <a:rPr lang="ko-KR" altLang="en-US" sz="1200" b="1" dirty="0">
                <a:solidFill>
                  <a:srgbClr val="FF0000"/>
                </a:solidFill>
              </a:rPr>
              <a:t>개인화</a:t>
            </a:r>
            <a:r>
              <a:rPr lang="en-US" altLang="ko-KR" sz="1200" b="1" dirty="0">
                <a:solidFill>
                  <a:srgbClr val="FF0000"/>
                </a:solidFill>
              </a:rPr>
              <a:t>·</a:t>
            </a:r>
            <a:r>
              <a:rPr lang="ko-KR" altLang="en-US" sz="1200" b="1" dirty="0">
                <a:solidFill>
                  <a:srgbClr val="FF0000"/>
                </a:solidFill>
              </a:rPr>
              <a:t>로컬 모델</a:t>
            </a:r>
            <a:r>
              <a:rPr lang="en-US" altLang="ko-KR" sz="1200" b="1" dirty="0">
                <a:solidFill>
                  <a:srgbClr val="FF0000"/>
                </a:solidFill>
              </a:rPr>
              <a:t>(locally adapted personalized model)</a:t>
            </a:r>
            <a:r>
              <a:rPr lang="ko-KR" altLang="en-US" sz="1200" b="1" dirty="0">
                <a:solidFill>
                  <a:srgbClr val="FF0000"/>
                </a:solidFill>
              </a:rPr>
              <a:t>의 성능을 최적화</a:t>
            </a:r>
            <a:r>
              <a:rPr lang="ko-KR" altLang="en-US" sz="1200" dirty="0"/>
              <a:t>할 수 있는 연합학습 기술 필요</a:t>
            </a:r>
          </a:p>
        </p:txBody>
      </p:sp>
    </p:spTree>
    <p:extLst>
      <p:ext uri="{BB962C8B-B14F-4D97-AF65-F5344CB8AC3E}">
        <p14:creationId xmlns:p14="http://schemas.microsoft.com/office/powerpoint/2010/main" val="697464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Blockchain-based trustworthy federated learning architecture</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677656"/>
          </a:xfrm>
          <a:prstGeom prst="rect">
            <a:avLst/>
          </a:prstGeom>
        </p:spPr>
        <p:txBody>
          <a:bodyPr wrap="square">
            <a:spAutoFit/>
          </a:bodyPr>
          <a:lstStyle/>
          <a:p>
            <a:pPr algn="l"/>
            <a:r>
              <a:rPr lang="en-US" altLang="ko-KR" sz="1400" b="0" i="0" dirty="0">
                <a:solidFill>
                  <a:srgbClr val="24292F"/>
                </a:solidFill>
                <a:effectLst/>
                <a:latin typeface="+mn-ea"/>
              </a:rPr>
              <a:t>Towards Trustworthy AI: Blockchain-based Architecture Design for Accountability and Fairness of Federated Learning Systems, </a:t>
            </a:r>
            <a:r>
              <a:rPr lang="en-US" altLang="ko-KR" sz="1400" b="0" i="0" dirty="0">
                <a:solidFill>
                  <a:srgbClr val="24292F"/>
                </a:solidFill>
                <a:effectLst/>
                <a:latin typeface="+mn-ea"/>
                <a:hlinkClick r:id="rId3"/>
              </a:rPr>
              <a:t>https://ieeexplore.ieee.org/abstract/document/9686048</a:t>
            </a:r>
            <a:r>
              <a:rPr lang="en-US" altLang="ko-KR" sz="1400" b="0" i="0" dirty="0">
                <a:solidFill>
                  <a:srgbClr val="24292F"/>
                </a:solidFill>
                <a:effectLst/>
                <a:latin typeface="+mn-ea"/>
              </a:rPr>
              <a:t> </a:t>
            </a:r>
          </a:p>
          <a:p>
            <a:pPr algn="l"/>
            <a:endParaRPr lang="en-US" altLang="ko-KR" sz="1400" dirty="0">
              <a:solidFill>
                <a:srgbClr val="24292F"/>
              </a:solidFill>
              <a:latin typeface="+mn-ea"/>
            </a:endParaRPr>
          </a:p>
          <a:p>
            <a:pPr algn="l"/>
            <a:r>
              <a:rPr lang="en-US" altLang="ko-KR" sz="1400" b="0" i="0" dirty="0">
                <a:solidFill>
                  <a:srgbClr val="24292F"/>
                </a:solidFill>
                <a:effectLst/>
                <a:latin typeface="+mn-ea"/>
                <a:hlinkClick r:id="rId4"/>
              </a:rPr>
              <a:t>https://github.com/Kwangkee/FL/blob/main/FL%40CSIRO.md#towards-trustworthy-ai</a:t>
            </a:r>
            <a:r>
              <a:rPr lang="en-US" altLang="ko-KR" sz="1400" b="0" i="0" dirty="0">
                <a:solidFill>
                  <a:srgbClr val="24292F"/>
                </a:solidFill>
                <a:effectLst/>
                <a:latin typeface="+mn-ea"/>
              </a:rPr>
              <a:t> </a:t>
            </a:r>
          </a:p>
          <a:p>
            <a:pPr marL="285750" indent="-285750" algn="l">
              <a:buFontTx/>
              <a:buChar char="-"/>
            </a:pPr>
            <a:r>
              <a:rPr lang="en-US" altLang="ko-KR" sz="1400" b="0" i="0" dirty="0">
                <a:solidFill>
                  <a:srgbClr val="24292F"/>
                </a:solidFill>
                <a:effectLst/>
                <a:latin typeface="+mn-ea"/>
              </a:rPr>
              <a:t>However, federated learning systems struggle to achieve and embody responsible AI principles. In particular, federated learning systems face accountability and fairness challenges due to multi-stakeholder involvement and heterogeneity in client data distribution. To enhance the accountability and fairness of federated learning systems, we present a blockchain-based trustworthy federated learning architecture.</a:t>
            </a:r>
          </a:p>
          <a:p>
            <a:pPr marL="285750" indent="-285750" algn="l">
              <a:buFontTx/>
              <a:buChar char="-"/>
            </a:pPr>
            <a:r>
              <a:rPr lang="en-US" altLang="ko-KR" sz="1400" b="0" i="0" dirty="0">
                <a:solidFill>
                  <a:srgbClr val="24292F"/>
                </a:solidFill>
                <a:effectLst/>
                <a:latin typeface="+mn-ea"/>
              </a:rPr>
              <a:t>We designed the architecture based on a reference architecture for federated learning system named FLRA [6]. </a:t>
            </a:r>
            <a:r>
              <a:rPr lang="en-US" altLang="ko-KR" sz="1400" b="0" i="0" dirty="0">
                <a:solidFill>
                  <a:srgbClr val="24292F"/>
                </a:solidFill>
                <a:effectLst/>
                <a:latin typeface="+mn-ea"/>
                <a:hlinkClick r:id="rId5"/>
              </a:rPr>
              <a:t>https://arxiv.org/abs/2106.11570</a:t>
            </a:r>
            <a:r>
              <a:rPr lang="en-US" altLang="ko-KR" sz="1400" b="0" i="0" dirty="0">
                <a:solidFill>
                  <a:srgbClr val="24292F"/>
                </a:solidFill>
                <a:effectLst/>
                <a:latin typeface="+mn-ea"/>
              </a:rPr>
              <a:t> </a:t>
            </a:r>
          </a:p>
          <a:p>
            <a:endParaRPr lang="en-US" altLang="ko-KR" sz="1400" dirty="0">
              <a:latin typeface="+mn-ea"/>
            </a:endParaRPr>
          </a:p>
        </p:txBody>
      </p:sp>
      <p:pic>
        <p:nvPicPr>
          <p:cNvPr id="2050" name="Picture 2" descr="image">
            <a:extLst>
              <a:ext uri="{FF2B5EF4-FFF2-40B4-BE49-F238E27FC236}">
                <a16:creationId xmlns:a16="http://schemas.microsoft.com/office/drawing/2014/main" id="{BBABDFC6-B15E-0E0F-0DFC-3CFBD45F3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42360"/>
            <a:ext cx="91440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2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 powered by NVIDIA Clara</a:t>
            </a:r>
          </a:p>
        </p:txBody>
      </p:sp>
      <p:sp>
        <p:nvSpPr>
          <p:cNvPr id="7" name="Rectangle 2">
            <a:hlinkClick r:id="rId2"/>
          </p:cNvPr>
          <p:cNvSpPr>
            <a:spLocks noChangeArrowheads="1"/>
          </p:cNvSpPr>
          <p:nvPr/>
        </p:nvSpPr>
        <p:spPr bwMode="auto">
          <a:xfrm>
            <a:off x="4308475" y="5524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5" name="Rectangle 1"/>
          <p:cNvSpPr>
            <a:spLocks noChangeArrowheads="1"/>
          </p:cNvSpPr>
          <p:nvPr/>
        </p:nvSpPr>
        <p:spPr bwMode="auto">
          <a:xfrm>
            <a:off x="4383088" y="-204788"/>
            <a:ext cx="9144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8" name="직사각형 7"/>
          <p:cNvSpPr/>
          <p:nvPr/>
        </p:nvSpPr>
        <p:spPr>
          <a:xfrm>
            <a:off x="251520" y="908720"/>
            <a:ext cx="8352928" cy="2554545"/>
          </a:xfrm>
          <a:prstGeom prst="rect">
            <a:avLst/>
          </a:prstGeom>
        </p:spPr>
        <p:txBody>
          <a:bodyPr wrap="square">
            <a:spAutoFit/>
          </a:bodyPr>
          <a:lstStyle/>
          <a:p>
            <a:endParaRPr lang="en-US" altLang="ko-KR" sz="1600" b="1" dirty="0"/>
          </a:p>
          <a:p>
            <a:pPr marL="285750" indent="-285750">
              <a:buFont typeface="Wingdings" panose="05000000000000000000" pitchFamily="2" charset="2"/>
              <a:buChar char="§"/>
            </a:pPr>
            <a:r>
              <a:rPr lang="en-US" altLang="ko-KR" sz="1600" dirty="0"/>
              <a:t>An Application Framework Optimized for Healthcare and Life Sciences Developers, </a:t>
            </a:r>
            <a:r>
              <a:rPr lang="en-US" altLang="ko-KR" sz="1600" dirty="0">
                <a:hlinkClick r:id="rId3"/>
              </a:rPr>
              <a:t>https://developer.nvidia.com/clara</a:t>
            </a:r>
            <a:endParaRPr lang="en-US" altLang="ko-KR" sz="1600" dirty="0"/>
          </a:p>
          <a:p>
            <a:pPr marL="285750" indent="-285750">
              <a:buFont typeface="Wingdings" panose="05000000000000000000" pitchFamily="2" charset="2"/>
              <a:buChar char="§"/>
            </a:pPr>
            <a:r>
              <a:rPr lang="en-US" altLang="ko-KR" sz="1600" dirty="0"/>
              <a:t>Federated Learning powered by NVIDIA Clara, </a:t>
            </a:r>
            <a:r>
              <a:rPr lang="en-US" altLang="ko-KR" sz="1600" dirty="0">
                <a:hlinkClick r:id="rId4"/>
              </a:rPr>
              <a:t>https://developer.nvidia.com/blog/federated-learning-clara/</a:t>
            </a:r>
            <a:r>
              <a:rPr lang="en-US" altLang="ko-KR" sz="1600" dirty="0"/>
              <a:t> </a:t>
            </a:r>
          </a:p>
          <a:p>
            <a:pPr marL="285750" indent="-285750">
              <a:buFont typeface="Wingdings" panose="05000000000000000000" pitchFamily="2" charset="2"/>
              <a:buChar char="§"/>
            </a:pPr>
            <a:endParaRPr lang="en-US" altLang="ko-KR" sz="1600" dirty="0"/>
          </a:p>
          <a:p>
            <a:pPr marL="285750" indent="-285750">
              <a:buFont typeface="Wingdings" panose="05000000000000000000" pitchFamily="2" charset="2"/>
              <a:buChar char="§"/>
            </a:pPr>
            <a:r>
              <a:rPr lang="en-US" altLang="ko-KR" sz="1600" dirty="0"/>
              <a:t>Transforming AI Healthcare with Federated Learning, </a:t>
            </a:r>
            <a:r>
              <a:rPr lang="en-US" altLang="ko-KR" sz="1600" dirty="0">
                <a:hlinkClick r:id="rId5"/>
              </a:rPr>
              <a:t>https://news.developer.nvidia.com/transforming-ai-healthcare-with-federated-learning/</a:t>
            </a:r>
            <a:endParaRPr lang="en-US" altLang="ko-KR" sz="1600" dirty="0"/>
          </a:p>
          <a:p>
            <a:pPr marL="285750" indent="-285750">
              <a:buFont typeface="Wingdings" panose="05000000000000000000" pitchFamily="2" charset="2"/>
              <a:buChar char="§"/>
            </a:pPr>
            <a:r>
              <a:rPr lang="en-US" altLang="ko-KR" sz="1600" dirty="0">
                <a:hlinkClick r:id="rId6"/>
              </a:rPr>
              <a:t>https://www.nature.com/articles/s41746-020-00323-1</a:t>
            </a:r>
            <a:r>
              <a:rPr lang="en-US" altLang="ko-KR" sz="1600" dirty="0"/>
              <a:t> </a:t>
            </a:r>
          </a:p>
        </p:txBody>
      </p:sp>
      <p:pic>
        <p:nvPicPr>
          <p:cNvPr id="6" name="Picture 7" descr="C:\Users\kklee\Downloads\14473_15282_41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3606874"/>
            <a:ext cx="4531948" cy="2558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kklee\Downloads\clara_medical_001_lar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528" y="3616249"/>
            <a:ext cx="3987552" cy="253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33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822771"/>
            <a:ext cx="8496944" cy="2693045"/>
          </a:xfrm>
          <a:prstGeom prst="rect">
            <a:avLst/>
          </a:prstGeom>
        </p:spPr>
        <p:txBody>
          <a:bodyPr wrap="square">
            <a:spAutoFit/>
          </a:bodyPr>
          <a:lstStyle/>
          <a:p>
            <a:r>
              <a:rPr lang="en-US" altLang="ko-KR" sz="1300">
                <a:solidFill>
                  <a:srgbClr val="3C4043"/>
                </a:solidFill>
                <a:latin typeface="+mn-ea"/>
              </a:rPr>
              <a:t>Blog: </a:t>
            </a:r>
            <a:r>
              <a:rPr lang="en-US" altLang="ko-KR" sz="1300" u="sng">
                <a:hlinkClick r:id="rId3"/>
              </a:rPr>
              <a:t>https://blog.google/technology/health/google-health-studies-app/</a:t>
            </a:r>
            <a:endParaRPr lang="en-US" altLang="ko-KR" sz="1300" u="sng"/>
          </a:p>
          <a:p>
            <a:r>
              <a:rPr lang="en-US" altLang="ko-KR" sz="1300">
                <a:solidFill>
                  <a:srgbClr val="3C4043"/>
                </a:solidFill>
                <a:latin typeface="+mn-ea"/>
              </a:rPr>
              <a:t>App: </a:t>
            </a:r>
            <a:r>
              <a:rPr lang="en-US" altLang="ko-KR" sz="1300" u="sng">
                <a:hlinkClick r:id="rId4"/>
              </a:rPr>
              <a:t>https://play.google.com/store/apps/details?id=com.google.android.apps.health.research.studies</a:t>
            </a:r>
            <a:r>
              <a:rPr lang="en-US" altLang="ko-KR" sz="1300" u="sng"/>
              <a:t> </a:t>
            </a:r>
          </a:p>
          <a:p>
            <a:endParaRPr lang="en-US" altLang="ko-KR" sz="1300"/>
          </a:p>
          <a:p>
            <a:r>
              <a:rPr lang="en-US" altLang="ko-KR" sz="1300"/>
              <a:t>The Google Health Studies app is </a:t>
            </a:r>
            <a:r>
              <a:rPr lang="en-US" altLang="ko-KR" sz="1300">
                <a:hlinkClick r:id="rId4"/>
              </a:rPr>
              <a:t>now available in the Google Play Store</a:t>
            </a:r>
            <a:r>
              <a:rPr lang="en-US" altLang="ko-KR" sz="1300"/>
              <a:t>, and we’re inviting people to download the app to join this initial study. </a:t>
            </a:r>
            <a:r>
              <a:rPr lang="en-US" altLang="ko-KR" sz="1300">
                <a:solidFill>
                  <a:srgbClr val="FF0000"/>
                </a:solidFill>
              </a:rPr>
              <a:t>We look forward to partnering with health researchers and to making it possible for more people to participate in these important studies.</a:t>
            </a:r>
          </a:p>
          <a:p>
            <a:endParaRPr lang="en-US" altLang="ko-KR" sz="1300"/>
          </a:p>
          <a:p>
            <a:r>
              <a:rPr lang="en-US" altLang="ko-KR" sz="1300"/>
              <a:t>… this first study utilizes </a:t>
            </a:r>
            <a:r>
              <a:rPr lang="en-US" altLang="ko-KR" sz="1300">
                <a:hlinkClick r:id="rId5"/>
              </a:rPr>
              <a:t>federated learning and analytics</a:t>
            </a:r>
            <a:r>
              <a:rPr lang="en-US" altLang="ko-KR" sz="1300"/>
              <a:t>—a privacy technology that keeps a person’s data stored on the device, while allowing researchers to discover aggregate insights based on encrypted, combined updates from many devices. This means researchers in this study can examine trends to understand the link between mobility (such as the number of daily trips a person makes outside the home) and the spread of COVID-19, This same approach </a:t>
            </a:r>
            <a:r>
              <a:rPr lang="en-US" altLang="ko-KR" sz="1300">
                <a:hlinkClick r:id="rId6"/>
              </a:rPr>
              <a:t>powers typing predictions on </a:t>
            </a:r>
            <a:r>
              <a:rPr lang="en-US" altLang="ko-KR" sz="1300" err="1">
                <a:hlinkClick r:id="rId6"/>
              </a:rPr>
              <a:t>Gboard</a:t>
            </a:r>
            <a:r>
              <a:rPr lang="en-US" altLang="ko-KR" sz="1300"/>
              <a:t>, without Google seeing what individuals type.</a:t>
            </a:r>
            <a:endParaRPr lang="ko-KR" altLang="ko-KR" sz="1300"/>
          </a:p>
        </p:txBody>
      </p:sp>
      <p:sp>
        <p:nvSpPr>
          <p:cNvPr id="5" name="내용 개체 틀 1"/>
          <p:cNvSpPr>
            <a:spLocks noGrp="1"/>
          </p:cNvSpPr>
          <p:nvPr>
            <p:ph idx="1"/>
          </p:nvPr>
        </p:nvSpPr>
        <p:spPr>
          <a:xfrm>
            <a:off x="252000" y="288010"/>
            <a:ext cx="8617926" cy="400047"/>
          </a:xfrm>
        </p:spPr>
        <p:txBody>
          <a:bodyPr/>
          <a:lstStyle/>
          <a:p>
            <a:r>
              <a:rPr lang="en-US" altLang="ko-KR"/>
              <a:t>Google Health Studies : </a:t>
            </a:r>
            <a:r>
              <a:rPr lang="ko-KR" altLang="en-US"/>
              <a:t>연합학습 적용</a:t>
            </a:r>
          </a:p>
        </p:txBody>
      </p:sp>
      <p:pic>
        <p:nvPicPr>
          <p:cNvPr id="6" name="그림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9792" y="3505005"/>
            <a:ext cx="6330280" cy="2804314"/>
          </a:xfrm>
          <a:prstGeom prst="rect">
            <a:avLst/>
          </a:prstGeom>
        </p:spPr>
      </p:pic>
    </p:spTree>
    <p:extLst>
      <p:ext uri="{BB962C8B-B14F-4D97-AF65-F5344CB8AC3E}">
        <p14:creationId xmlns:p14="http://schemas.microsoft.com/office/powerpoint/2010/main" val="1285853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822771"/>
            <a:ext cx="8496944" cy="5693866"/>
          </a:xfrm>
          <a:prstGeom prst="rect">
            <a:avLst/>
          </a:prstGeom>
        </p:spPr>
        <p:txBody>
          <a:bodyPr wrap="square">
            <a:spAutoFit/>
          </a:bodyPr>
          <a:lstStyle/>
          <a:p>
            <a:r>
              <a:rPr lang="en-US" altLang="ko-KR" sz="1300">
                <a:solidFill>
                  <a:srgbClr val="3C4043"/>
                </a:solidFill>
                <a:latin typeface="+mn-ea"/>
              </a:rPr>
              <a:t>Blog: </a:t>
            </a:r>
            <a:r>
              <a:rPr lang="en-US" altLang="ko-KR" sz="1300" u="sng">
                <a:hlinkClick r:id="rId3"/>
              </a:rPr>
              <a:t>https://blog.google/technology/health/google-health-studies-app/</a:t>
            </a:r>
            <a:endParaRPr lang="en-US" altLang="ko-KR" sz="1300" u="sng"/>
          </a:p>
          <a:p>
            <a:r>
              <a:rPr lang="en-US" altLang="ko-KR" sz="1300">
                <a:solidFill>
                  <a:srgbClr val="3C4043"/>
                </a:solidFill>
                <a:latin typeface="+mn-ea"/>
              </a:rPr>
              <a:t>App: </a:t>
            </a:r>
            <a:r>
              <a:rPr lang="en-US" altLang="ko-KR" sz="1300" u="sng">
                <a:hlinkClick r:id="rId4"/>
              </a:rPr>
              <a:t>https://play.google.com/store/apps/details?id=com.google.android.apps.health.research.studies</a:t>
            </a:r>
            <a:r>
              <a:rPr lang="en-US" altLang="ko-KR" sz="1300" u="sng"/>
              <a:t> </a:t>
            </a:r>
          </a:p>
          <a:p>
            <a:endParaRPr lang="en-US" altLang="ko-KR" sz="1300"/>
          </a:p>
          <a:p>
            <a:r>
              <a:rPr lang="en-US" altLang="ko-KR" sz="1300"/>
              <a:t>Google Health Studies lets you securely contribute to health research studies with leading institutions, right from your phone. Volunteer for studies that matter to you and represent your community.</a:t>
            </a:r>
            <a:br>
              <a:rPr lang="en-US" altLang="ko-KR" sz="1300"/>
            </a:br>
            <a:br>
              <a:rPr lang="en-US" altLang="ko-KR" sz="1300"/>
            </a:br>
            <a:r>
              <a:rPr lang="en-US" altLang="ko-KR" sz="1300"/>
              <a:t>Simply download the app and enroll in a study.</a:t>
            </a:r>
          </a:p>
          <a:p>
            <a:endParaRPr lang="en-US" altLang="ko-KR" sz="1300"/>
          </a:p>
          <a:p>
            <a:r>
              <a:rPr lang="en-US" altLang="ko-KR" sz="1300" b="1"/>
              <a:t>Help researchers make advancements in medicine and healthcare:</a:t>
            </a:r>
          </a:p>
          <a:p>
            <a:pPr marL="171450" indent="-171450">
              <a:buFont typeface="Wingdings" panose="05000000000000000000" pitchFamily="2" charset="2"/>
              <a:buChar char="§"/>
            </a:pPr>
            <a:r>
              <a:rPr lang="en-US" altLang="ko-KR" sz="1300"/>
              <a:t>Self-report symptoms and other data</a:t>
            </a:r>
          </a:p>
          <a:p>
            <a:pPr marL="171450" indent="-171450">
              <a:buFont typeface="Wingdings" panose="05000000000000000000" pitchFamily="2" charset="2"/>
              <a:buChar char="§"/>
            </a:pPr>
            <a:r>
              <a:rPr lang="en-US" altLang="ko-KR" sz="1300"/>
              <a:t>Volunteer for multiple studies in one app</a:t>
            </a:r>
          </a:p>
          <a:p>
            <a:pPr marL="171450" indent="-171450">
              <a:buFont typeface="Wingdings" panose="05000000000000000000" pitchFamily="2" charset="2"/>
              <a:buChar char="§"/>
            </a:pPr>
            <a:r>
              <a:rPr lang="en-US" altLang="ko-KR" sz="1300"/>
              <a:t>Track your information with digital health reports</a:t>
            </a:r>
          </a:p>
          <a:p>
            <a:pPr marL="171450" indent="-171450">
              <a:buFont typeface="Wingdings" panose="05000000000000000000" pitchFamily="2" charset="2"/>
              <a:buChar char="§"/>
            </a:pPr>
            <a:r>
              <a:rPr lang="en-US" altLang="ko-KR" sz="1300"/>
              <a:t>Learn research findings from the studies you participate in</a:t>
            </a:r>
          </a:p>
          <a:p>
            <a:pPr marL="171450" indent="-171450">
              <a:buFont typeface="Wingdings" panose="05000000000000000000" pitchFamily="2" charset="2"/>
              <a:buChar char="§"/>
            </a:pPr>
            <a:endParaRPr lang="en-US" altLang="ko-KR" sz="1300" b="1"/>
          </a:p>
          <a:p>
            <a:r>
              <a:rPr lang="en-US" altLang="ko-KR" sz="1300" b="1"/>
              <a:t>Help scientists better understand respiratory diseases.</a:t>
            </a:r>
            <a:br>
              <a:rPr lang="en-US" altLang="ko-KR" sz="1300"/>
            </a:br>
            <a:r>
              <a:rPr lang="en-US" altLang="ko-KR" sz="1300">
                <a:solidFill>
                  <a:srgbClr val="FF0000"/>
                </a:solidFill>
              </a:rPr>
              <a:t>The first study available is a respiratory health study conducted by Boston Children’s Hospital and Harvard Medical School.</a:t>
            </a:r>
            <a:r>
              <a:rPr lang="en-US" altLang="ko-KR" sz="1300"/>
              <a:t> If you participate in this study, you’ll provide data to help researchers understand how demographics, health history, behavior, and mobility patterns contribute to the spread of respiratory illnesses. </a:t>
            </a:r>
            <a:r>
              <a:rPr lang="en-US" altLang="ko-KR" sz="1300">
                <a:solidFill>
                  <a:srgbClr val="FF0000"/>
                </a:solidFill>
              </a:rPr>
              <a:t>Upcoming studies will research mental health and diabetes.</a:t>
            </a:r>
            <a:br>
              <a:rPr lang="en-US" altLang="ko-KR" sz="1300">
                <a:solidFill>
                  <a:srgbClr val="FF0000"/>
                </a:solidFill>
              </a:rPr>
            </a:br>
            <a:br>
              <a:rPr lang="en-US" altLang="ko-KR" sz="1300"/>
            </a:br>
            <a:r>
              <a:rPr lang="en-US" altLang="ko-KR" sz="1300" b="1"/>
              <a:t>You’re in control of your data</a:t>
            </a:r>
            <a:r>
              <a:rPr lang="en-US" altLang="ko-KR" sz="1300"/>
              <a:t>: In the respiratory health study, </a:t>
            </a:r>
            <a:r>
              <a:rPr lang="en-US" altLang="ko-KR" sz="1300">
                <a:solidFill>
                  <a:srgbClr val="FF0000"/>
                </a:solidFill>
              </a:rPr>
              <a:t>your personal information is kept on your device. </a:t>
            </a:r>
            <a:r>
              <a:rPr lang="en-US" altLang="ko-KR" sz="1300"/>
              <a:t>Researchers only see aggregated study data combined from all participants. This allows researchers to collect the information needed to advance the study without seeing individual details.</a:t>
            </a:r>
            <a:br>
              <a:rPr lang="en-US" altLang="ko-KR" sz="1300"/>
            </a:br>
            <a:br>
              <a:rPr lang="en-US" altLang="ko-KR" sz="1300"/>
            </a:br>
            <a:r>
              <a:rPr lang="en-US" altLang="ko-KR" sz="1300" b="1"/>
              <a:t>Your input matters</a:t>
            </a:r>
            <a:r>
              <a:rPr lang="en-US" altLang="ko-KR" sz="1300"/>
              <a:t>: Google Health Studies aims to create opportunities for more people to participate in health research. By contributing, you’ll represent your community and start improving the future of health for everyone.</a:t>
            </a:r>
            <a:endParaRPr lang="ko-KR" altLang="ko-KR" sz="1300"/>
          </a:p>
          <a:p>
            <a:endParaRPr lang="ko-KR" altLang="ko-KR" sz="1300"/>
          </a:p>
        </p:txBody>
      </p:sp>
      <p:sp>
        <p:nvSpPr>
          <p:cNvPr id="5" name="내용 개체 틀 1"/>
          <p:cNvSpPr>
            <a:spLocks noGrp="1"/>
          </p:cNvSpPr>
          <p:nvPr>
            <p:ph idx="1"/>
          </p:nvPr>
        </p:nvSpPr>
        <p:spPr>
          <a:xfrm>
            <a:off x="252000" y="288010"/>
            <a:ext cx="8617926" cy="400047"/>
          </a:xfrm>
        </p:spPr>
        <p:txBody>
          <a:bodyPr/>
          <a:lstStyle/>
          <a:p>
            <a:r>
              <a:rPr lang="en-US" altLang="ko-KR"/>
              <a:t>Google Health Studies : </a:t>
            </a:r>
            <a:r>
              <a:rPr lang="ko-KR" altLang="en-US"/>
              <a:t>연합학습 적용</a:t>
            </a:r>
          </a:p>
        </p:txBody>
      </p:sp>
      <p:pic>
        <p:nvPicPr>
          <p:cNvPr id="6" name="그림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112" y="2209658"/>
            <a:ext cx="3017912" cy="1336935"/>
          </a:xfrm>
          <a:prstGeom prst="rect">
            <a:avLst/>
          </a:prstGeom>
        </p:spPr>
      </p:pic>
    </p:spTree>
    <p:extLst>
      <p:ext uri="{BB962C8B-B14F-4D97-AF65-F5344CB8AC3E}">
        <p14:creationId xmlns:p14="http://schemas.microsoft.com/office/powerpoint/2010/main" val="213953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970318"/>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endParaRPr lang="en-US" altLang="ko-KR" sz="1400" dirty="0">
              <a:latin typeface="+mn-ea"/>
            </a:endParaRPr>
          </a:p>
          <a:p>
            <a:pPr algn="l"/>
            <a:r>
              <a:rPr lang="en-US" altLang="ko-KR" sz="1400" b="0" i="0" dirty="0">
                <a:solidFill>
                  <a:srgbClr val="292929"/>
                </a:solidFill>
                <a:effectLst/>
                <a:latin typeface="+mn-ea"/>
              </a:rPr>
              <a:t>In academia, the most popular open-source framework is undoubtedly </a:t>
            </a:r>
            <a:r>
              <a:rPr lang="en-US" altLang="ko-KR" sz="1400" b="0" i="0" dirty="0" err="1">
                <a:solidFill>
                  <a:srgbClr val="292929"/>
                </a:solidFill>
                <a:effectLst/>
                <a:latin typeface="+mn-ea"/>
              </a:rPr>
              <a:t>FedML</a:t>
            </a:r>
            <a:r>
              <a:rPr lang="en-US" altLang="ko-KR" sz="1400" b="0" i="0" dirty="0">
                <a:solidFill>
                  <a:srgbClr val="292929"/>
                </a:solidFill>
                <a:effectLst/>
                <a:latin typeface="+mn-ea"/>
              </a:rPr>
              <a:t> (</a:t>
            </a:r>
            <a:r>
              <a:rPr lang="en-US" altLang="ko-KR" sz="1400" b="0" i="0" dirty="0">
                <a:solidFill>
                  <a:srgbClr val="292929"/>
                </a:solidFill>
                <a:effectLst/>
                <a:latin typeface="+mn-ea"/>
                <a:hlinkClick r:id="rId3"/>
              </a:rPr>
              <a:t>https://github.com/FedML-AI</a:t>
            </a:r>
            <a:r>
              <a:rPr lang="en-US" altLang="ko-KR" sz="1400" dirty="0">
                <a:solidFill>
                  <a:srgbClr val="292929"/>
                </a:solidFill>
                <a:latin typeface="+mn-ea"/>
              </a:rPr>
              <a:t>)</a:t>
            </a:r>
            <a:r>
              <a:rPr lang="en-US" altLang="ko-KR" sz="1400" b="0" i="0" dirty="0">
                <a:solidFill>
                  <a:srgbClr val="292929"/>
                </a:solidFill>
                <a:effectLst/>
                <a:latin typeface="+mn-ea"/>
              </a:rPr>
              <a:t>, which is widely used around the world (see </a:t>
            </a:r>
            <a:r>
              <a:rPr lang="en-US" altLang="ko-KR" sz="1400" b="0" i="0" dirty="0">
                <a:solidFill>
                  <a:srgbClr val="292929"/>
                </a:solidFill>
                <a:effectLst/>
                <a:latin typeface="+mn-ea"/>
                <a:hlinkClick r:id="rId4"/>
              </a:rPr>
              <a:t>https://fedml.ai/use-cases/</a:t>
            </a:r>
            <a:r>
              <a:rPr lang="en-US" altLang="ko-KR" sz="1400" dirty="0">
                <a:solidFill>
                  <a:srgbClr val="292929"/>
                </a:solidFill>
                <a:latin typeface="+mn-ea"/>
              </a:rPr>
              <a:t>)</a:t>
            </a:r>
            <a:r>
              <a:rPr lang="en-US" altLang="ko-KR" sz="1400" b="0" i="0" dirty="0">
                <a:solidFill>
                  <a:srgbClr val="292929"/>
                </a:solidFill>
                <a:effectLst/>
                <a:latin typeface="+mn-ea"/>
              </a:rPr>
              <a:t>. (there are also some other frameworks, but </a:t>
            </a:r>
            <a:r>
              <a:rPr lang="en-US" altLang="ko-KR" sz="1400" b="0" i="0" dirty="0" err="1">
                <a:solidFill>
                  <a:srgbClr val="292929"/>
                </a:solidFill>
                <a:effectLst/>
                <a:latin typeface="+mn-ea"/>
              </a:rPr>
              <a:t>FedML</a:t>
            </a:r>
            <a:r>
              <a:rPr lang="en-US" altLang="ko-KR" sz="1400" b="0" i="0" dirty="0">
                <a:solidFill>
                  <a:srgbClr val="292929"/>
                </a:solidFill>
                <a:effectLst/>
                <a:latin typeface="+mn-ea"/>
              </a:rPr>
              <a:t> is the one cited most: </a:t>
            </a:r>
            <a:r>
              <a:rPr lang="en-US" altLang="ko-KR" sz="1400" b="0" i="0" dirty="0">
                <a:solidFill>
                  <a:srgbClr val="FF0000"/>
                </a:solidFill>
                <a:effectLst/>
                <a:latin typeface="+mn-ea"/>
              </a:rPr>
              <a:t>FedML-196; Flower-96; PySyft-32; FedScale-20; FATE-14</a:t>
            </a:r>
            <a:r>
              <a:rPr lang="en-US" altLang="ko-KR" sz="1400" b="0" i="0" dirty="0">
                <a:solidFill>
                  <a:srgbClr val="292929"/>
                </a:solidFill>
                <a:effectLst/>
                <a:latin typeface="+mn-ea"/>
              </a:rPr>
              <a:t>).</a:t>
            </a:r>
          </a:p>
          <a:p>
            <a:pPr algn="l"/>
            <a:endParaRPr lang="en-US" altLang="ko-KR" sz="1400" dirty="0">
              <a:solidFill>
                <a:srgbClr val="292929"/>
              </a:solidFill>
              <a:latin typeface="+mn-ea"/>
            </a:endParaRPr>
          </a:p>
          <a:p>
            <a:r>
              <a:rPr lang="en-US" altLang="ko-KR" sz="1400" b="0" i="0" dirty="0">
                <a:solidFill>
                  <a:srgbClr val="292929"/>
                </a:solidFill>
                <a:effectLst/>
                <a:latin typeface="+mn-ea"/>
              </a:rPr>
              <a:t>Today, the </a:t>
            </a:r>
            <a:r>
              <a:rPr lang="en-US" altLang="ko-KR" sz="1400" b="0" i="0" dirty="0" err="1">
                <a:solidFill>
                  <a:srgbClr val="292929"/>
                </a:solidFill>
                <a:effectLst/>
                <a:latin typeface="+mn-ea"/>
              </a:rPr>
              <a:t>FedML</a:t>
            </a:r>
            <a:r>
              <a:rPr lang="en-US" altLang="ko-KR" sz="1400" b="0" i="0" dirty="0">
                <a:solidFill>
                  <a:srgbClr val="292929"/>
                </a:solidFill>
                <a:effectLst/>
                <a:latin typeface="+mn-ea"/>
              </a:rPr>
              <a:t> team has </a:t>
            </a:r>
            <a:r>
              <a:rPr lang="en-US" altLang="ko-KR" sz="1400" b="0" i="0" dirty="0">
                <a:solidFill>
                  <a:srgbClr val="FF0000"/>
                </a:solidFill>
                <a:effectLst/>
                <a:latin typeface="+mn-ea"/>
              </a:rPr>
              <a:t>further upgraded these academic achievements into an industrialized platform. </a:t>
            </a:r>
            <a:r>
              <a:rPr lang="en-US" altLang="ko-KR" sz="1400" b="0" i="0" dirty="0">
                <a:solidFill>
                  <a:srgbClr val="292929"/>
                </a:solidFill>
                <a:effectLst/>
                <a:latin typeface="+mn-ea"/>
              </a:rPr>
              <a:t>Its mission is to build open and collaborative AI anywhere at any scale. In other words, </a:t>
            </a:r>
            <a:r>
              <a:rPr lang="en-US" altLang="ko-KR" sz="1400" b="0" i="0" dirty="0" err="1">
                <a:solidFill>
                  <a:srgbClr val="292929"/>
                </a:solidFill>
                <a:effectLst/>
                <a:latin typeface="+mn-ea"/>
              </a:rPr>
              <a:t>FedML</a:t>
            </a:r>
            <a:r>
              <a:rPr lang="en-US" altLang="ko-KR" sz="1400" b="0" i="0" dirty="0">
                <a:solidFill>
                  <a:srgbClr val="292929"/>
                </a:solidFill>
                <a:effectLst/>
                <a:latin typeface="+mn-ea"/>
              </a:rPr>
              <a:t> supports both federated learning for data silos and distributed training for acceleration with </a:t>
            </a:r>
            <a:r>
              <a:rPr lang="en-US" altLang="ko-KR" sz="1400" b="0" i="0" dirty="0" err="1">
                <a:solidFill>
                  <a:srgbClr val="292929"/>
                </a:solidFill>
                <a:effectLst/>
                <a:latin typeface="+mn-ea"/>
              </a:rPr>
              <a:t>MLOps</a:t>
            </a:r>
            <a:r>
              <a:rPr lang="en-US" altLang="ko-KR" sz="1400" b="0" i="0" dirty="0">
                <a:solidFill>
                  <a:srgbClr val="292929"/>
                </a:solidFill>
                <a:effectLst/>
                <a:latin typeface="+mn-ea"/>
              </a:rPr>
              <a:t> and Open Source support, </a:t>
            </a:r>
            <a:r>
              <a:rPr lang="en-US" altLang="ko-KR" sz="1400" b="0" i="0" dirty="0">
                <a:solidFill>
                  <a:srgbClr val="FF0000"/>
                </a:solidFill>
                <a:effectLst/>
                <a:latin typeface="+mn-ea"/>
              </a:rPr>
              <a:t>covering cutting-edge academia research and industrial grade use cases</a:t>
            </a:r>
            <a:r>
              <a:rPr lang="en-US" altLang="ko-KR" sz="1400" b="0" i="0" dirty="0">
                <a:solidFill>
                  <a:srgbClr val="292929"/>
                </a:solidFill>
                <a:effectLst/>
                <a:latin typeface="+mn-ea"/>
              </a:rPr>
              <a:t>. </a:t>
            </a:r>
          </a:p>
          <a:p>
            <a:br>
              <a:rPr lang="en-US" altLang="ko-KR" sz="1400" dirty="0">
                <a:latin typeface="+mn-ea"/>
              </a:rPr>
            </a:br>
            <a:r>
              <a:rPr lang="en-US" altLang="ko-KR" sz="1400" b="0" i="0" dirty="0">
                <a:solidFill>
                  <a:srgbClr val="292929"/>
                </a:solidFill>
                <a:effectLst/>
                <a:latin typeface="+mn-ea"/>
              </a:rPr>
              <a:t>Different from the closed-source commercial platforms of most companies or the restricted mode of “applying for a trial,” </a:t>
            </a:r>
            <a:r>
              <a:rPr lang="en-US" altLang="ko-KR" sz="1400" b="0" i="0" dirty="0" err="1">
                <a:solidFill>
                  <a:srgbClr val="FF0000"/>
                </a:solidFill>
                <a:effectLst/>
                <a:latin typeface="+mn-ea"/>
              </a:rPr>
              <a:t>FedML</a:t>
            </a:r>
            <a:r>
              <a:rPr lang="en-US" altLang="ko-KR" sz="1400" b="0" i="0" dirty="0">
                <a:solidFill>
                  <a:srgbClr val="FF0000"/>
                </a:solidFill>
                <a:effectLst/>
                <a:latin typeface="+mn-ea"/>
              </a:rPr>
              <a:t> focuses on building a public </a:t>
            </a:r>
            <a:r>
              <a:rPr lang="en-US" altLang="ko-KR" sz="1400" b="0" i="0" dirty="0" err="1">
                <a:solidFill>
                  <a:srgbClr val="FF0000"/>
                </a:solidFill>
                <a:effectLst/>
                <a:latin typeface="+mn-ea"/>
              </a:rPr>
              <a:t>MLOps</a:t>
            </a:r>
            <a:r>
              <a:rPr lang="en-US" altLang="ko-KR" sz="1400" b="0" i="0" dirty="0">
                <a:solidFill>
                  <a:srgbClr val="FF0000"/>
                </a:solidFill>
                <a:effectLst/>
                <a:latin typeface="+mn-ea"/>
              </a:rPr>
              <a:t> (ML Operations) platform, which is open to global users for free. </a:t>
            </a:r>
          </a:p>
          <a:p>
            <a:pPr algn="l"/>
            <a:endParaRPr lang="ko-KR" altLang="en-US" sz="1400" dirty="0">
              <a:latin typeface="+mn-ea"/>
            </a:endParaRPr>
          </a:p>
        </p:txBody>
      </p:sp>
    </p:spTree>
    <p:extLst>
      <p:ext uri="{BB962C8B-B14F-4D97-AF65-F5344CB8AC3E}">
        <p14:creationId xmlns:p14="http://schemas.microsoft.com/office/powerpoint/2010/main" val="103030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108543"/>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endParaRPr lang="en-US" altLang="ko-KR" sz="1400" dirty="0">
              <a:latin typeface="+mn-ea"/>
            </a:endParaRPr>
          </a:p>
          <a:p>
            <a:r>
              <a:rPr lang="en-US" altLang="ko-KR" sz="1400" b="0" i="0" dirty="0">
                <a:solidFill>
                  <a:srgbClr val="292929"/>
                </a:solidFill>
                <a:effectLst/>
                <a:latin typeface="+mn-ea"/>
              </a:rPr>
              <a:t>At its current stages, </a:t>
            </a:r>
            <a:r>
              <a:rPr lang="en-US" altLang="ko-KR" sz="1400" b="0" i="0" dirty="0" err="1">
                <a:solidFill>
                  <a:srgbClr val="292929"/>
                </a:solidFill>
                <a:effectLst/>
                <a:latin typeface="+mn-ea"/>
              </a:rPr>
              <a:t>FedML</a:t>
            </a:r>
            <a:r>
              <a:rPr lang="en-US" altLang="ko-KR" sz="1400" b="0" i="0" dirty="0">
                <a:solidFill>
                  <a:srgbClr val="292929"/>
                </a:solidFill>
                <a:effectLst/>
                <a:latin typeface="+mn-ea"/>
              </a:rPr>
              <a:t> provides the following services:</a:t>
            </a:r>
          </a:p>
          <a:p>
            <a:endParaRPr lang="en-US" altLang="ko-KR" sz="1400" dirty="0">
              <a:solidFill>
                <a:srgbClr val="292929"/>
              </a:solidFill>
              <a:latin typeface="+mn-ea"/>
            </a:endParaRPr>
          </a:p>
          <a:p>
            <a:pPr marL="285750" indent="-285750">
              <a:buFontTx/>
              <a:buChar char="-"/>
            </a:pPr>
            <a:r>
              <a:rPr lang="en-US" altLang="ko-KR" sz="1400" dirty="0" err="1">
                <a:latin typeface="+mn-ea"/>
              </a:rPr>
              <a:t>FedML</a:t>
            </a:r>
            <a:r>
              <a:rPr lang="en-US" altLang="ko-KR" sz="1400" dirty="0">
                <a:latin typeface="+mn-ea"/>
              </a:rPr>
              <a:t> Parrot — Simulating federated learning in the real world.</a:t>
            </a:r>
          </a:p>
          <a:p>
            <a:pPr marL="285750" indent="-285750">
              <a:buFontTx/>
              <a:buChar char="-"/>
            </a:pPr>
            <a:r>
              <a:rPr lang="en-US" altLang="ko-KR" sz="1400" dirty="0" err="1">
                <a:latin typeface="+mn-ea"/>
              </a:rPr>
              <a:t>FedML</a:t>
            </a:r>
            <a:r>
              <a:rPr lang="en-US" altLang="ko-KR" sz="1400" dirty="0">
                <a:latin typeface="+mn-ea"/>
              </a:rPr>
              <a:t> Octopus — Cross-silo Federated Learning for cross-organization/account training, including Python-based edge SDK.</a:t>
            </a:r>
          </a:p>
          <a:p>
            <a:pPr marL="285750" indent="-285750">
              <a:buFontTx/>
              <a:buChar char="-"/>
            </a:pPr>
            <a:r>
              <a:rPr lang="en-US" altLang="ko-KR" sz="1400" dirty="0" err="1">
                <a:latin typeface="+mn-ea"/>
              </a:rPr>
              <a:t>FedML</a:t>
            </a:r>
            <a:r>
              <a:rPr lang="en-US" altLang="ko-KR" sz="1400" dirty="0">
                <a:latin typeface="+mn-ea"/>
              </a:rPr>
              <a:t> Beehive — Cross-device Federated Learning for Smartphones and IoTs, including edge SDK for Android/iOS and embedded Linux.</a:t>
            </a:r>
          </a:p>
          <a:p>
            <a:pPr marL="285750" indent="-285750">
              <a:buFontTx/>
              <a:buChar char="-"/>
            </a:pPr>
            <a:r>
              <a:rPr lang="en-US" altLang="ko-KR" sz="1400" dirty="0" err="1">
                <a:latin typeface="+mn-ea"/>
              </a:rPr>
              <a:t>FedML</a:t>
            </a:r>
            <a:r>
              <a:rPr lang="en-US" altLang="ko-KR" sz="1400" dirty="0">
                <a:latin typeface="+mn-ea"/>
              </a:rPr>
              <a:t> </a:t>
            </a:r>
            <a:r>
              <a:rPr lang="en-US" altLang="ko-KR" sz="1400" dirty="0" err="1">
                <a:latin typeface="+mn-ea"/>
              </a:rPr>
              <a:t>MLOps</a:t>
            </a:r>
            <a:r>
              <a:rPr lang="en-US" altLang="ko-KR" sz="1400" dirty="0">
                <a:latin typeface="+mn-ea"/>
              </a:rPr>
              <a:t>: </a:t>
            </a:r>
            <a:r>
              <a:rPr lang="en-US" altLang="ko-KR" sz="1400" dirty="0" err="1">
                <a:latin typeface="+mn-ea"/>
              </a:rPr>
              <a:t>FedML’s</a:t>
            </a:r>
            <a:r>
              <a:rPr lang="en-US" altLang="ko-KR" sz="1400" dirty="0">
                <a:latin typeface="+mn-ea"/>
              </a:rPr>
              <a:t> machine learning operation pipeline for AI running anywhere at any scale.</a:t>
            </a:r>
          </a:p>
          <a:p>
            <a:pPr marL="285750" indent="-285750">
              <a:buFontTx/>
              <a:buChar char="-"/>
            </a:pPr>
            <a:r>
              <a:rPr lang="en-US" altLang="ko-KR" sz="1400" dirty="0">
                <a:latin typeface="+mn-ea"/>
              </a:rPr>
              <a:t>Model Serving: providing a better user experience for edge AI.</a:t>
            </a:r>
            <a:endParaRPr lang="ko-KR" altLang="en-US" sz="1400" dirty="0">
              <a:latin typeface="+mn-ea"/>
            </a:endParaRPr>
          </a:p>
          <a:p>
            <a:pPr algn="l"/>
            <a:endParaRPr lang="ko-KR" altLang="en-US" sz="1400" dirty="0">
              <a:latin typeface="+mn-ea"/>
            </a:endParaRPr>
          </a:p>
        </p:txBody>
      </p:sp>
      <p:pic>
        <p:nvPicPr>
          <p:cNvPr id="4098" name="Picture 2">
            <a:extLst>
              <a:ext uri="{FF2B5EF4-FFF2-40B4-BE49-F238E27FC236}">
                <a16:creationId xmlns:a16="http://schemas.microsoft.com/office/drawing/2014/main" id="{81E91B76-E074-C660-10F2-DCD52060D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903420"/>
            <a:ext cx="4773910" cy="266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95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108543"/>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endParaRPr lang="en-US" altLang="ko-KR" sz="1400" dirty="0">
              <a:latin typeface="+mn-ea"/>
            </a:endParaRPr>
          </a:p>
          <a:p>
            <a:r>
              <a:rPr lang="en-US" altLang="ko-KR" sz="1400" dirty="0">
                <a:latin typeface="+mn-ea"/>
              </a:rPr>
              <a:t>FEDML MLOPS USER GUIDE, </a:t>
            </a:r>
            <a:r>
              <a:rPr lang="en-US" altLang="ko-KR" sz="1400" dirty="0">
                <a:latin typeface="+mn-ea"/>
                <a:hlinkClick r:id="rId3"/>
              </a:rPr>
              <a:t>https://open.fedml.ai/octopus/userGuides/index</a:t>
            </a:r>
            <a:r>
              <a:rPr lang="en-US" altLang="ko-KR" sz="1400" dirty="0">
                <a:latin typeface="+mn-ea"/>
              </a:rPr>
              <a:t> </a:t>
            </a:r>
          </a:p>
          <a:p>
            <a:endParaRPr lang="en-US" altLang="ko-KR" sz="1400" dirty="0">
              <a:latin typeface="+mn-ea"/>
            </a:endParaRPr>
          </a:p>
          <a:p>
            <a:r>
              <a:rPr lang="en-US" altLang="ko-KR" sz="1400" dirty="0">
                <a:latin typeface="+mn-ea"/>
              </a:rPr>
              <a:t>Write Once, Run Anywhere: Seamlessly Migrate Your Local Development to the Real-world Edge-cloud Deployment</a:t>
            </a:r>
          </a:p>
          <a:p>
            <a:endParaRPr lang="en-US" altLang="ko-KR" sz="1400" dirty="0">
              <a:latin typeface="+mn-ea"/>
            </a:endParaRPr>
          </a:p>
          <a:p>
            <a:r>
              <a:rPr lang="pt-BR" altLang="ko-KR" sz="1400" dirty="0">
                <a:latin typeface="+mn-ea"/>
              </a:rPr>
              <a:t>Video Tutorial: </a:t>
            </a:r>
            <a:r>
              <a:rPr lang="pt-BR" altLang="ko-KR" sz="1400" dirty="0">
                <a:latin typeface="+mn-ea"/>
                <a:hlinkClick r:id="rId4"/>
              </a:rPr>
              <a:t>https://www.youtube.com/embed/Xgm0XEaMlVQ</a:t>
            </a:r>
            <a:r>
              <a:rPr lang="pt-BR" altLang="ko-KR" sz="1400" dirty="0">
                <a:latin typeface="+mn-ea"/>
              </a:rPr>
              <a:t> </a:t>
            </a:r>
            <a:endParaRPr lang="en-US" altLang="ko-KR" sz="1400" dirty="0">
              <a:latin typeface="+mn-ea"/>
            </a:endParaRPr>
          </a:p>
          <a:p>
            <a:endParaRPr lang="en-US" altLang="ko-KR" sz="1400" dirty="0">
              <a:latin typeface="+mn-ea"/>
            </a:endParaRPr>
          </a:p>
          <a:p>
            <a:pPr algn="l"/>
            <a:endParaRPr lang="en-US" altLang="ko-KR" sz="1400" dirty="0">
              <a:latin typeface="+mn-ea"/>
            </a:endParaRPr>
          </a:p>
          <a:p>
            <a:pPr algn="l"/>
            <a:r>
              <a:rPr lang="en-US" altLang="ko-KR" sz="1400" dirty="0">
                <a:latin typeface="+mn-ea"/>
              </a:rPr>
              <a:t>FEDERATED LEARNING ON ANDROID SMARTPHONES, </a:t>
            </a:r>
            <a:r>
              <a:rPr lang="en-US" altLang="ko-KR" sz="1400" dirty="0">
                <a:latin typeface="+mn-ea"/>
                <a:hlinkClick r:id="rId5"/>
              </a:rPr>
              <a:t>https://open.fedml.ai/beehive/userGuides/index</a:t>
            </a:r>
            <a:r>
              <a:rPr lang="en-US" altLang="ko-KR" sz="1400" dirty="0">
                <a:latin typeface="+mn-ea"/>
              </a:rPr>
              <a:t> </a:t>
            </a:r>
          </a:p>
          <a:p>
            <a:pPr algn="l"/>
            <a:endParaRPr lang="ko-KR" altLang="en-US" sz="1400" dirty="0">
              <a:latin typeface="+mn-ea"/>
            </a:endParaRPr>
          </a:p>
        </p:txBody>
      </p:sp>
    </p:spTree>
    <p:extLst>
      <p:ext uri="{BB962C8B-B14F-4D97-AF65-F5344CB8AC3E}">
        <p14:creationId xmlns:p14="http://schemas.microsoft.com/office/powerpoint/2010/main" val="8210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3970318"/>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pPr algn="l"/>
            <a:r>
              <a:rPr lang="en-US" altLang="ko-KR" sz="1400" b="1" i="0" dirty="0">
                <a:solidFill>
                  <a:srgbClr val="292929"/>
                </a:solidFill>
                <a:effectLst/>
                <a:latin typeface="+mn-ea"/>
              </a:rPr>
              <a:t>3.1 Seamless migration between simulated experiment and real deployment, </a:t>
            </a:r>
            <a:r>
              <a:rPr lang="en-US" altLang="ko-KR" sz="1400" b="1" i="0" dirty="0">
                <a:solidFill>
                  <a:srgbClr val="FF0000"/>
                </a:solidFill>
                <a:effectLst/>
                <a:latin typeface="+mn-ea"/>
              </a:rPr>
              <a:t>zero code modification</a:t>
            </a:r>
          </a:p>
          <a:p>
            <a:pPr algn="l"/>
            <a:br>
              <a:rPr lang="en-US" altLang="ko-KR" sz="1400" dirty="0">
                <a:effectLst/>
                <a:latin typeface="+mn-ea"/>
              </a:rPr>
            </a:br>
            <a:r>
              <a:rPr lang="en-US" altLang="ko-KR" sz="1400" dirty="0" err="1">
                <a:effectLst/>
                <a:latin typeface="+mn-ea"/>
              </a:rPr>
              <a:t>FedML</a:t>
            </a:r>
            <a:r>
              <a:rPr lang="en-US" altLang="ko-KR" sz="1400" dirty="0">
                <a:effectLst/>
                <a:latin typeface="+mn-ea"/>
              </a:rPr>
              <a:t> can help users seamlessly migrate the code of </a:t>
            </a:r>
            <a:r>
              <a:rPr lang="en-US" altLang="ko-KR" sz="1400" dirty="0">
                <a:solidFill>
                  <a:srgbClr val="FF0000"/>
                </a:solidFill>
                <a:effectLst/>
                <a:latin typeface="+mn-ea"/>
              </a:rPr>
              <a:t>experimental simulation (POC) to the actual system (Production)</a:t>
            </a:r>
            <a:r>
              <a:rPr lang="en-US" altLang="ko-KR" sz="1400" dirty="0">
                <a:effectLst/>
                <a:latin typeface="+mn-ea"/>
              </a:rPr>
              <a:t> to carry out experiments under real private data and distributed training systems of edge devices.</a:t>
            </a:r>
            <a:endParaRPr lang="en-US" altLang="ko-KR" sz="1400" dirty="0">
              <a:latin typeface="+mn-ea"/>
            </a:endParaRPr>
          </a:p>
          <a:p>
            <a:pPr marL="285750" indent="-285750" algn="l">
              <a:buFontTx/>
              <a:buChar char="-"/>
            </a:pPr>
            <a:r>
              <a:rPr lang="en-US" altLang="ko-KR" sz="1400" dirty="0">
                <a:latin typeface="+mn-ea"/>
              </a:rPr>
              <a:t>After it is verified that federated learning can produce modeling benefits on specific applications, </a:t>
            </a:r>
            <a:r>
              <a:rPr lang="en-US" altLang="ko-KR" sz="1400" dirty="0">
                <a:solidFill>
                  <a:srgbClr val="FF0000"/>
                </a:solidFill>
                <a:latin typeface="+mn-ea"/>
              </a:rPr>
              <a:t>users can use </a:t>
            </a:r>
            <a:r>
              <a:rPr lang="en-US" altLang="ko-KR" sz="1400" dirty="0" err="1">
                <a:solidFill>
                  <a:srgbClr val="FF0000"/>
                </a:solidFill>
                <a:latin typeface="+mn-ea"/>
              </a:rPr>
              <a:t>FedML</a:t>
            </a:r>
            <a:r>
              <a:rPr lang="en-US" altLang="ko-KR" sz="1400" dirty="0">
                <a:solidFill>
                  <a:srgbClr val="FF0000"/>
                </a:solidFill>
                <a:latin typeface="+mn-ea"/>
              </a:rPr>
              <a:t> </a:t>
            </a:r>
            <a:r>
              <a:rPr lang="en-US" altLang="ko-KR" sz="1400" dirty="0" err="1">
                <a:solidFill>
                  <a:srgbClr val="FF0000"/>
                </a:solidFill>
                <a:latin typeface="+mn-ea"/>
              </a:rPr>
              <a:t>MLOps</a:t>
            </a:r>
            <a:r>
              <a:rPr lang="en-US" altLang="ko-KR" sz="1400" dirty="0">
                <a:solidFill>
                  <a:srgbClr val="FF0000"/>
                </a:solidFill>
                <a:latin typeface="+mn-ea"/>
              </a:rPr>
              <a:t> to upgrade the simulation into production without modifying the code.</a:t>
            </a:r>
          </a:p>
          <a:p>
            <a:pPr marL="285750" indent="-285750" algn="l">
              <a:buFontTx/>
              <a:buChar char="-"/>
            </a:pPr>
            <a:r>
              <a:rPr lang="en-US" altLang="ko-KR" sz="1400" dirty="0">
                <a:latin typeface="+mn-ea"/>
              </a:rPr>
              <a:t>The simulated source code can be deployed directly to edge devices with real data. As shown in the </a:t>
            </a:r>
            <a:r>
              <a:rPr lang="en-US" altLang="ko-KR" sz="1400" dirty="0">
                <a:solidFill>
                  <a:srgbClr val="FF0000"/>
                </a:solidFill>
                <a:latin typeface="+mn-ea"/>
              </a:rPr>
              <a:t>upper left of Figure 1, </a:t>
            </a:r>
            <a:r>
              <a:rPr lang="en-US" altLang="ko-KR" sz="1400" dirty="0">
                <a:latin typeface="+mn-ea"/>
              </a:rPr>
              <a:t>the user first completes local development and debugging in “Local Development” and then generates installation packages. </a:t>
            </a:r>
          </a:p>
          <a:p>
            <a:pPr marL="285750" indent="-285750" algn="l">
              <a:buFontTx/>
              <a:buChar char="-"/>
            </a:pPr>
            <a:r>
              <a:rPr lang="en-US" altLang="ko-KR" sz="1400" dirty="0">
                <a:latin typeface="+mn-ea"/>
              </a:rPr>
              <a:t>Finally, through simple commands and UI interactions, these installation packages and scripts can be distributed to any private device (shown in red on the </a:t>
            </a:r>
            <a:r>
              <a:rPr lang="en-US" altLang="ko-KR" sz="1400" dirty="0">
                <a:solidFill>
                  <a:srgbClr val="FF0000"/>
                </a:solidFill>
                <a:latin typeface="+mn-ea"/>
              </a:rPr>
              <a:t>right of Figure 1). </a:t>
            </a:r>
          </a:p>
          <a:p>
            <a:pPr algn="l"/>
            <a:endParaRPr lang="ko-KR" altLang="en-US" sz="1400" dirty="0">
              <a:latin typeface="+mn-ea"/>
            </a:endParaRPr>
          </a:p>
        </p:txBody>
      </p:sp>
      <p:pic>
        <p:nvPicPr>
          <p:cNvPr id="3" name="Picture 2">
            <a:extLst>
              <a:ext uri="{FF2B5EF4-FFF2-40B4-BE49-F238E27FC236}">
                <a16:creationId xmlns:a16="http://schemas.microsoft.com/office/drawing/2014/main" id="{09644566-BD8B-4B6C-0148-CE86C6DE56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4875486"/>
            <a:ext cx="2772308" cy="150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86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err="1">
                <a:ln>
                  <a:solidFill>
                    <a:srgbClr val="4F81BD">
                      <a:alpha val="0"/>
                    </a:srgbClr>
                  </a:solidFill>
                </a:ln>
                <a:latin typeface="+mj-ea"/>
              </a:rPr>
              <a:t>FedML</a:t>
            </a:r>
            <a:endParaRPr lang="ko-KR" altLang="en-US" dirty="0">
              <a:ln>
                <a:solidFill>
                  <a:srgbClr val="4F81BD">
                    <a:alpha val="0"/>
                  </a:srgbClr>
                </a:solidFill>
              </a:ln>
              <a:latin typeface="+mj-ea"/>
            </a:endParaRPr>
          </a:p>
        </p:txBody>
      </p:sp>
      <p:sp>
        <p:nvSpPr>
          <p:cNvPr id="2" name="직사각형 1"/>
          <p:cNvSpPr/>
          <p:nvPr/>
        </p:nvSpPr>
        <p:spPr>
          <a:xfrm>
            <a:off x="251520" y="908720"/>
            <a:ext cx="8352928" cy="1169551"/>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pPr algn="l"/>
            <a:r>
              <a:rPr lang="en-US" altLang="ko-KR" sz="1400" b="1" i="0" dirty="0">
                <a:solidFill>
                  <a:srgbClr val="292929"/>
                </a:solidFill>
                <a:effectLst/>
                <a:latin typeface="+mn-ea"/>
              </a:rPr>
              <a:t>3.1 Seamless migration between simulated experiment and real deployment, </a:t>
            </a:r>
            <a:r>
              <a:rPr lang="en-US" altLang="ko-KR" sz="1400" b="1" i="0" dirty="0">
                <a:solidFill>
                  <a:srgbClr val="FF0000"/>
                </a:solidFill>
                <a:effectLst/>
                <a:latin typeface="+mn-ea"/>
              </a:rPr>
              <a:t>zero code modification</a:t>
            </a:r>
          </a:p>
        </p:txBody>
      </p:sp>
      <p:pic>
        <p:nvPicPr>
          <p:cNvPr id="5122" name="Picture 2">
            <a:extLst>
              <a:ext uri="{FF2B5EF4-FFF2-40B4-BE49-F238E27FC236}">
                <a16:creationId xmlns:a16="http://schemas.microsoft.com/office/drawing/2014/main" id="{2C28A8A7-B2B9-A063-DCB2-20FF1C7E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56" y="2204864"/>
            <a:ext cx="7704856" cy="417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1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2677656"/>
          </a:xfrm>
          <a:prstGeom prst="rect">
            <a:avLst/>
          </a:prstGeom>
        </p:spPr>
        <p:txBody>
          <a:bodyPr wrap="square">
            <a:spAutoFit/>
          </a:bodyPr>
          <a:lstStyle/>
          <a:p>
            <a:r>
              <a:rPr lang="en-US" altLang="ko-KR" sz="1400" b="1" dirty="0" err="1">
                <a:latin typeface="+mn-ea"/>
              </a:rPr>
              <a:t>FedML</a:t>
            </a:r>
            <a:r>
              <a:rPr lang="en-US" altLang="ko-KR" sz="1400" b="1" dirty="0">
                <a:latin typeface="+mn-ea"/>
              </a:rPr>
              <a:t> Product Overview, </a:t>
            </a:r>
            <a:r>
              <a:rPr lang="en-US" altLang="ko-KR" sz="1400" dirty="0">
                <a:latin typeface="+mn-ea"/>
                <a:hlinkClick r:id="rId2"/>
              </a:rPr>
              <a:t>https://medium.com/@FedML/fedml-ai-platform-releases-the-worlds-federated-learning-open-platform-on-public-cloud-with-an-8024e68a70b6</a:t>
            </a:r>
            <a:r>
              <a:rPr lang="en-US" altLang="ko-KR" sz="1400" dirty="0">
                <a:latin typeface="+mn-ea"/>
              </a:rPr>
              <a:t> </a:t>
            </a:r>
          </a:p>
          <a:p>
            <a:pPr algn="l"/>
            <a:endParaRPr lang="en-US" altLang="ko-KR" sz="1400" dirty="0">
              <a:latin typeface="+mn-ea"/>
            </a:endParaRPr>
          </a:p>
          <a:p>
            <a:pPr algn="l"/>
            <a:r>
              <a:rPr lang="en-US" altLang="ko-KR" sz="1400" b="1" i="0" dirty="0">
                <a:solidFill>
                  <a:srgbClr val="292929"/>
                </a:solidFill>
                <a:effectLst/>
                <a:latin typeface="+mn-ea"/>
              </a:rPr>
              <a:t>3.2 One-line command to complete the edge deployment</a:t>
            </a:r>
          </a:p>
          <a:p>
            <a:endParaRPr lang="en-US" altLang="ko-KR" sz="1400" dirty="0">
              <a:effectLst/>
              <a:latin typeface="+mn-ea"/>
            </a:endParaRPr>
          </a:p>
          <a:p>
            <a:r>
              <a:rPr lang="en-US" altLang="ko-KR" sz="1400" b="1" i="0" dirty="0">
                <a:solidFill>
                  <a:srgbClr val="292929"/>
                </a:solidFill>
                <a:effectLst/>
                <a:latin typeface="+mn-ea"/>
              </a:rPr>
              <a:t>3.3 Support simplified collaboration anywhere: multinational, cross-city, multi-tenant</a:t>
            </a:r>
          </a:p>
          <a:p>
            <a:endParaRPr lang="en-US" altLang="ko-KR" sz="1400" dirty="0">
              <a:effectLst/>
              <a:latin typeface="+mn-ea"/>
            </a:endParaRPr>
          </a:p>
          <a:p>
            <a:r>
              <a:rPr lang="en-US" altLang="ko-KR" sz="1400" dirty="0" err="1">
                <a:effectLst/>
                <a:latin typeface="+mn-ea"/>
              </a:rPr>
              <a:t>FedML</a:t>
            </a:r>
            <a:r>
              <a:rPr lang="en-US" altLang="ko-KR" sz="1400" dirty="0">
                <a:effectLst/>
                <a:latin typeface="+mn-ea"/>
              </a:rPr>
              <a:t> collaboration has become extremely simple. Just as you can collaborate on documents with friends, you can </a:t>
            </a:r>
            <a:r>
              <a:rPr lang="en-US" altLang="ko-KR" sz="1400" dirty="0">
                <a:solidFill>
                  <a:srgbClr val="FF0000"/>
                </a:solidFill>
                <a:effectLst/>
                <a:latin typeface="+mn-ea"/>
              </a:rPr>
              <a:t>easily create a federated learning group by sending an invitation link</a:t>
            </a:r>
            <a:r>
              <a:rPr lang="en-US" altLang="ko-KR" sz="1400" dirty="0">
                <a:effectLst/>
                <a:latin typeface="+mn-ea"/>
              </a:rPr>
              <a:t>. There are no geographical, national, or city restrictions anywhere in the world.</a:t>
            </a:r>
          </a:p>
          <a:p>
            <a:pPr algn="l"/>
            <a:endParaRPr lang="en-US" altLang="ko-KR" sz="1400" dirty="0">
              <a:latin typeface="+mn-ea"/>
            </a:endParaRPr>
          </a:p>
          <a:p>
            <a:pPr algn="l"/>
            <a:endParaRPr lang="ko-KR" altLang="en-US" sz="1400" dirty="0">
              <a:latin typeface="+mn-ea"/>
            </a:endParaRPr>
          </a:p>
        </p:txBody>
      </p:sp>
      <p:pic>
        <p:nvPicPr>
          <p:cNvPr id="7170" name="Picture 2">
            <a:extLst>
              <a:ext uri="{FF2B5EF4-FFF2-40B4-BE49-F238E27FC236}">
                <a16:creationId xmlns:a16="http://schemas.microsoft.com/office/drawing/2014/main" id="{F45182D3-AFCD-4661-0D08-0BE6B60DD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 y="3586376"/>
            <a:ext cx="4458310" cy="23629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CC4DC4F-DB5C-671D-AAA2-E9C7FC7AA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586376"/>
            <a:ext cx="3793653" cy="236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386167"/>
      </p:ext>
    </p:extLst>
  </p:cSld>
  <p:clrMapOvr>
    <a:masterClrMapping/>
  </p:clrMapOvr>
</p:sld>
</file>

<file path=ppt/theme/theme1.xml><?xml version="1.0" encoding="utf-8"?>
<a:theme xmlns:a="http://schemas.openxmlformats.org/drawingml/2006/main" name="Future Planning Group (V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Book Antiqua"/>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ln>
              <a:solidFill>
                <a:srgbClr val="0070C0">
                  <a:alpha val="20000"/>
                </a:srgbClr>
              </a:solidFill>
            </a:ln>
          </a:defRPr>
        </a:defPPr>
      </a:lstStyle>
    </a:txDef>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uture Planning Group (V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Book Antiqua"/>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ln>
              <a:solidFill>
                <a:srgbClr val="0070C0">
                  <a:alpha val="20000"/>
                </a:srgbClr>
              </a:solidFill>
            </a:ln>
          </a:defRPr>
        </a:defPPr>
      </a:lstStyle>
    </a:txDef>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45081</TotalTime>
  <Words>5701</Words>
  <Application>Microsoft Office PowerPoint</Application>
  <PresentationFormat>화면 슬라이드 쇼(4:3)</PresentationFormat>
  <Paragraphs>384</Paragraphs>
  <Slides>38</Slides>
  <Notes>12</Notes>
  <HiddenSlides>0</HiddenSlides>
  <MMClips>0</MMClips>
  <ScaleCrop>false</ScaleCrop>
  <HeadingPairs>
    <vt:vector size="6" baseType="variant">
      <vt:variant>
        <vt:lpstr>사용한 글꼴</vt:lpstr>
      </vt:variant>
      <vt:variant>
        <vt:i4>6</vt:i4>
      </vt:variant>
      <vt:variant>
        <vt:lpstr>테마</vt:lpstr>
      </vt:variant>
      <vt:variant>
        <vt:i4>3</vt:i4>
      </vt:variant>
      <vt:variant>
        <vt:lpstr>슬라이드 제목</vt:lpstr>
      </vt:variant>
      <vt:variant>
        <vt:i4>38</vt:i4>
      </vt:variant>
    </vt:vector>
  </HeadingPairs>
  <TitlesOfParts>
    <vt:vector size="47" baseType="lpstr">
      <vt:lpstr>HY울릉도M</vt:lpstr>
      <vt:lpstr>굴림</vt:lpstr>
      <vt:lpstr>맑은 고딕</vt:lpstr>
      <vt:lpstr>Arial</vt:lpstr>
      <vt:lpstr>Book Antiqua</vt:lpstr>
      <vt:lpstr>Wingdings</vt:lpstr>
      <vt:lpstr>Future Planning Group (VD)</vt:lpstr>
      <vt:lpstr>디자인 사용자 지정</vt:lpstr>
      <vt:lpstr>1_Future Planning Group (VD)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Vanilla Federated Learning</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kklee</dc:creator>
  <cp:lastModifiedBy>A246</cp:lastModifiedBy>
  <cp:revision>1993</cp:revision>
  <cp:lastPrinted>2020-07-16T03:09:28Z</cp:lastPrinted>
  <dcterms:created xsi:type="dcterms:W3CDTF">2016-10-26T17:55:42Z</dcterms:created>
  <dcterms:modified xsi:type="dcterms:W3CDTF">2022-10-27T15:16:07Z</dcterms:modified>
</cp:coreProperties>
</file>